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725400" cy="71501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2"/>
    <p:restoredTop sz="94648"/>
  </p:normalViewPr>
  <p:slideViewPr>
    <p:cSldViewPr>
      <p:cViewPr varScale="1">
        <p:scale>
          <a:sx n="83" d="100"/>
          <a:sy n="83" d="100"/>
        </p:scale>
        <p:origin x="208" y="8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Export of Software</c:v>
                </c:pt>
              </c:strCache>
            </c:strRef>
          </c:tx>
          <c:spPr>
            <a:solidFill>
              <a:schemeClr val="accent1"/>
            </a:solidFill>
            <a:ln>
              <a:noFill/>
            </a:ln>
            <a:effectLst/>
          </c:spPr>
          <c:invertIfNegative val="0"/>
          <c:cat>
            <c:strRef>
              <c:f>Sheet1!$A$2:$A$8</c:f>
              <c:strCache>
                <c:ptCount val="7"/>
                <c:pt idx="0">
                  <c:v>2013-14</c:v>
                </c:pt>
                <c:pt idx="1">
                  <c:v>2014-15</c:v>
                </c:pt>
                <c:pt idx="2">
                  <c:v>2015-16</c:v>
                </c:pt>
                <c:pt idx="3">
                  <c:v>2016-17</c:v>
                </c:pt>
                <c:pt idx="4">
                  <c:v>2017-18</c:v>
                </c:pt>
                <c:pt idx="5">
                  <c:v>2018-19</c:v>
                </c:pt>
                <c:pt idx="6">
                  <c:v>2019-20</c:v>
                </c:pt>
              </c:strCache>
            </c:strRef>
          </c:cat>
          <c:val>
            <c:numRef>
              <c:f>Sheet1!$B$2:$B$8</c:f>
              <c:numCache>
                <c:formatCode>General</c:formatCode>
                <c:ptCount val="7"/>
                <c:pt idx="0">
                  <c:v>225.12</c:v>
                </c:pt>
                <c:pt idx="1">
                  <c:v>322.7</c:v>
                </c:pt>
                <c:pt idx="2">
                  <c:v>286.56</c:v>
                </c:pt>
                <c:pt idx="3">
                  <c:v>264.39</c:v>
                </c:pt>
                <c:pt idx="4">
                  <c:v>321.97000000000003</c:v>
                </c:pt>
                <c:pt idx="5">
                  <c:v>285.24</c:v>
                </c:pt>
                <c:pt idx="6">
                  <c:v>318.37</c:v>
                </c:pt>
              </c:numCache>
            </c:numRef>
          </c:val>
          <c:extLst>
            <c:ext xmlns:c16="http://schemas.microsoft.com/office/drawing/2014/chart" uri="{C3380CC4-5D6E-409C-BE32-E72D297353CC}">
              <c16:uniqueId val="{00000000-D0CD-E447-9977-147E88D2391A}"/>
            </c:ext>
          </c:extLst>
        </c:ser>
        <c:ser>
          <c:idx val="1"/>
          <c:order val="1"/>
          <c:tx>
            <c:strRef>
              <c:f>Sheet1!$C$1</c:f>
              <c:strCache>
                <c:ptCount val="1"/>
                <c:pt idx="0">
                  <c:v>Software Consultancy Services</c:v>
                </c:pt>
              </c:strCache>
            </c:strRef>
          </c:tx>
          <c:spPr>
            <a:solidFill>
              <a:schemeClr val="accent2"/>
            </a:solidFill>
            <a:ln>
              <a:noFill/>
            </a:ln>
            <a:effectLst/>
          </c:spPr>
          <c:invertIfNegative val="0"/>
          <c:cat>
            <c:strRef>
              <c:f>Sheet1!$A$2:$A$8</c:f>
              <c:strCache>
                <c:ptCount val="7"/>
                <c:pt idx="0">
                  <c:v>2013-14</c:v>
                </c:pt>
                <c:pt idx="1">
                  <c:v>2014-15</c:v>
                </c:pt>
                <c:pt idx="2">
                  <c:v>2015-16</c:v>
                </c:pt>
                <c:pt idx="3">
                  <c:v>2016-17</c:v>
                </c:pt>
                <c:pt idx="4">
                  <c:v>2017-18</c:v>
                </c:pt>
                <c:pt idx="5">
                  <c:v>2018-19</c:v>
                </c:pt>
                <c:pt idx="6">
                  <c:v>2019-20</c:v>
                </c:pt>
              </c:strCache>
            </c:strRef>
          </c:cat>
          <c:val>
            <c:numRef>
              <c:f>Sheet1!$C$2:$C$8</c:f>
              <c:numCache>
                <c:formatCode>General</c:formatCode>
                <c:ptCount val="7"/>
                <c:pt idx="0">
                  <c:v>63.81</c:v>
                </c:pt>
                <c:pt idx="1">
                  <c:v>81.5</c:v>
                </c:pt>
                <c:pt idx="2">
                  <c:v>139.16999999999999</c:v>
                </c:pt>
                <c:pt idx="3">
                  <c:v>227.26</c:v>
                </c:pt>
                <c:pt idx="4">
                  <c:v>287.7</c:v>
                </c:pt>
                <c:pt idx="5">
                  <c:v>354.4</c:v>
                </c:pt>
                <c:pt idx="6">
                  <c:v>407.49</c:v>
                </c:pt>
              </c:numCache>
            </c:numRef>
          </c:val>
          <c:extLst>
            <c:ext xmlns:c16="http://schemas.microsoft.com/office/drawing/2014/chart" uri="{C3380CC4-5D6E-409C-BE32-E72D297353CC}">
              <c16:uniqueId val="{00000001-D0CD-E447-9977-147E88D2391A}"/>
            </c:ext>
          </c:extLst>
        </c:ser>
        <c:ser>
          <c:idx val="2"/>
          <c:order val="2"/>
          <c:tx>
            <c:strRef>
              <c:f>Sheet1!$D$1</c:f>
              <c:strCache>
                <c:ptCount val="1"/>
                <c:pt idx="0">
                  <c:v>Other Computer Services</c:v>
                </c:pt>
              </c:strCache>
            </c:strRef>
          </c:tx>
          <c:spPr>
            <a:solidFill>
              <a:schemeClr val="accent5">
                <a:lumMod val="75000"/>
              </a:schemeClr>
            </a:solidFill>
            <a:ln>
              <a:noFill/>
            </a:ln>
            <a:effectLst/>
          </c:spPr>
          <c:invertIfNegative val="0"/>
          <c:cat>
            <c:strRef>
              <c:f>Sheet1!$A$2:$A$8</c:f>
              <c:strCache>
                <c:ptCount val="7"/>
                <c:pt idx="0">
                  <c:v>2013-14</c:v>
                </c:pt>
                <c:pt idx="1">
                  <c:v>2014-15</c:v>
                </c:pt>
                <c:pt idx="2">
                  <c:v>2015-16</c:v>
                </c:pt>
                <c:pt idx="3">
                  <c:v>2016-17</c:v>
                </c:pt>
                <c:pt idx="4">
                  <c:v>2017-18</c:v>
                </c:pt>
                <c:pt idx="5">
                  <c:v>2018-19</c:v>
                </c:pt>
                <c:pt idx="6">
                  <c:v>2019-20</c:v>
                </c:pt>
              </c:strCache>
            </c:strRef>
          </c:cat>
          <c:val>
            <c:numRef>
              <c:f>Sheet1!$D$2:$D$8</c:f>
              <c:numCache>
                <c:formatCode>General</c:formatCode>
                <c:ptCount val="7"/>
                <c:pt idx="0">
                  <c:v>39.340000000000003</c:v>
                </c:pt>
                <c:pt idx="1">
                  <c:v>52.52</c:v>
                </c:pt>
                <c:pt idx="2">
                  <c:v>64.150000000000006</c:v>
                </c:pt>
                <c:pt idx="3">
                  <c:v>76.37</c:v>
                </c:pt>
                <c:pt idx="4">
                  <c:v>114.29</c:v>
                </c:pt>
                <c:pt idx="5">
                  <c:v>247.98</c:v>
                </c:pt>
                <c:pt idx="6">
                  <c:v>376.7</c:v>
                </c:pt>
              </c:numCache>
            </c:numRef>
          </c:val>
          <c:extLst>
            <c:ext xmlns:c16="http://schemas.microsoft.com/office/drawing/2014/chart" uri="{C3380CC4-5D6E-409C-BE32-E72D297353CC}">
              <c16:uniqueId val="{00000002-D0CD-E447-9977-147E88D2391A}"/>
            </c:ext>
          </c:extLst>
        </c:ser>
        <c:ser>
          <c:idx val="3"/>
          <c:order val="3"/>
          <c:tx>
            <c:strRef>
              <c:f>Sheet1!$E$1</c:f>
              <c:strCache>
                <c:ptCount val="1"/>
                <c:pt idx="0">
                  <c:v>Call Centers</c:v>
                </c:pt>
              </c:strCache>
            </c:strRef>
          </c:tx>
          <c:spPr>
            <a:solidFill>
              <a:schemeClr val="accent4"/>
            </a:solidFill>
            <a:ln>
              <a:noFill/>
            </a:ln>
            <a:effectLst/>
          </c:spPr>
          <c:invertIfNegative val="0"/>
          <c:cat>
            <c:strRef>
              <c:f>Sheet1!$A$2:$A$8</c:f>
              <c:strCache>
                <c:ptCount val="7"/>
                <c:pt idx="0">
                  <c:v>2013-14</c:v>
                </c:pt>
                <c:pt idx="1">
                  <c:v>2014-15</c:v>
                </c:pt>
                <c:pt idx="2">
                  <c:v>2015-16</c:v>
                </c:pt>
                <c:pt idx="3">
                  <c:v>2016-17</c:v>
                </c:pt>
                <c:pt idx="4">
                  <c:v>2017-18</c:v>
                </c:pt>
                <c:pt idx="5">
                  <c:v>2018-19</c:v>
                </c:pt>
                <c:pt idx="6">
                  <c:v>2019-20</c:v>
                </c:pt>
              </c:strCache>
            </c:strRef>
          </c:cat>
          <c:val>
            <c:numRef>
              <c:f>Sheet1!$E$2:$E$8</c:f>
              <c:numCache>
                <c:formatCode>General</c:formatCode>
                <c:ptCount val="7"/>
                <c:pt idx="0">
                  <c:v>40.130000000000003</c:v>
                </c:pt>
                <c:pt idx="1">
                  <c:v>60.57</c:v>
                </c:pt>
                <c:pt idx="2">
                  <c:v>72.819999999999993</c:v>
                </c:pt>
                <c:pt idx="3">
                  <c:v>82.86</c:v>
                </c:pt>
                <c:pt idx="4">
                  <c:v>103.98</c:v>
                </c:pt>
                <c:pt idx="5">
                  <c:v>98.86</c:v>
                </c:pt>
                <c:pt idx="6">
                  <c:v>124.73</c:v>
                </c:pt>
              </c:numCache>
            </c:numRef>
          </c:val>
          <c:extLst>
            <c:ext xmlns:c16="http://schemas.microsoft.com/office/drawing/2014/chart" uri="{C3380CC4-5D6E-409C-BE32-E72D297353CC}">
              <c16:uniqueId val="{00000004-D0CD-E447-9977-147E88D2391A}"/>
            </c:ext>
          </c:extLst>
        </c:ser>
        <c:ser>
          <c:idx val="4"/>
          <c:order val="4"/>
          <c:tx>
            <c:strRef>
              <c:f>Sheet1!$F$1</c:f>
              <c:strCache>
                <c:ptCount val="1"/>
                <c:pt idx="0">
                  <c:v>Hardware Consultancy Services</c:v>
                </c:pt>
              </c:strCache>
            </c:strRef>
          </c:tx>
          <c:spPr>
            <a:solidFill>
              <a:schemeClr val="accent5"/>
            </a:solidFill>
            <a:ln>
              <a:noFill/>
            </a:ln>
            <a:effectLst/>
          </c:spPr>
          <c:invertIfNegative val="0"/>
          <c:cat>
            <c:strRef>
              <c:f>Sheet1!$A$2:$A$8</c:f>
              <c:strCache>
                <c:ptCount val="7"/>
                <c:pt idx="0">
                  <c:v>2013-14</c:v>
                </c:pt>
                <c:pt idx="1">
                  <c:v>2014-15</c:v>
                </c:pt>
                <c:pt idx="2">
                  <c:v>2015-16</c:v>
                </c:pt>
                <c:pt idx="3">
                  <c:v>2016-17</c:v>
                </c:pt>
                <c:pt idx="4">
                  <c:v>2017-18</c:v>
                </c:pt>
                <c:pt idx="5">
                  <c:v>2018-19</c:v>
                </c:pt>
                <c:pt idx="6">
                  <c:v>2019-20</c:v>
                </c:pt>
              </c:strCache>
            </c:strRef>
          </c:cat>
          <c:val>
            <c:numRef>
              <c:f>Sheet1!$F$2:$F$8</c:f>
              <c:numCache>
                <c:formatCode>General</c:formatCode>
                <c:ptCount val="7"/>
                <c:pt idx="0">
                  <c:v>1.37</c:v>
                </c:pt>
                <c:pt idx="1">
                  <c:v>0.88</c:v>
                </c:pt>
                <c:pt idx="2">
                  <c:v>2.2799999999999998</c:v>
                </c:pt>
                <c:pt idx="3">
                  <c:v>3.44</c:v>
                </c:pt>
                <c:pt idx="4">
                  <c:v>4.17</c:v>
                </c:pt>
                <c:pt idx="5">
                  <c:v>2.35</c:v>
                </c:pt>
                <c:pt idx="6">
                  <c:v>1.96</c:v>
                </c:pt>
              </c:numCache>
            </c:numRef>
          </c:val>
          <c:extLst>
            <c:ext xmlns:c16="http://schemas.microsoft.com/office/drawing/2014/chart" uri="{C3380CC4-5D6E-409C-BE32-E72D297353CC}">
              <c16:uniqueId val="{00000005-D0CD-E447-9977-147E88D2391A}"/>
            </c:ext>
          </c:extLst>
        </c:ser>
        <c:ser>
          <c:idx val="5"/>
          <c:order val="5"/>
          <c:tx>
            <c:strRef>
              <c:f>Sheet1!$G$1</c:f>
              <c:strCache>
                <c:ptCount val="1"/>
                <c:pt idx="0">
                  <c:v>Maintenance and Repair of Computers</c:v>
                </c:pt>
              </c:strCache>
            </c:strRef>
          </c:tx>
          <c:spPr>
            <a:solidFill>
              <a:schemeClr val="accent6"/>
            </a:solidFill>
            <a:ln>
              <a:noFill/>
            </a:ln>
            <a:effectLst/>
          </c:spPr>
          <c:invertIfNegative val="0"/>
          <c:cat>
            <c:strRef>
              <c:f>Sheet1!$A$2:$A$8</c:f>
              <c:strCache>
                <c:ptCount val="7"/>
                <c:pt idx="0">
                  <c:v>2013-14</c:v>
                </c:pt>
                <c:pt idx="1">
                  <c:v>2014-15</c:v>
                </c:pt>
                <c:pt idx="2">
                  <c:v>2015-16</c:v>
                </c:pt>
                <c:pt idx="3">
                  <c:v>2016-17</c:v>
                </c:pt>
                <c:pt idx="4">
                  <c:v>2017-18</c:v>
                </c:pt>
                <c:pt idx="5">
                  <c:v>2018-19</c:v>
                </c:pt>
                <c:pt idx="6">
                  <c:v>2019-20</c:v>
                </c:pt>
              </c:strCache>
            </c:strRef>
          </c:cat>
          <c:val>
            <c:numRef>
              <c:f>Sheet1!$G$2:$G$8</c:f>
              <c:numCache>
                <c:formatCode>General</c:formatCode>
                <c:ptCount val="7"/>
                <c:pt idx="0">
                  <c:v>0.32</c:v>
                </c:pt>
                <c:pt idx="1">
                  <c:v>0.89</c:v>
                </c:pt>
                <c:pt idx="2">
                  <c:v>0.66</c:v>
                </c:pt>
                <c:pt idx="3">
                  <c:v>0.73</c:v>
                </c:pt>
                <c:pt idx="4">
                  <c:v>1.76</c:v>
                </c:pt>
                <c:pt idx="5">
                  <c:v>6.04</c:v>
                </c:pt>
                <c:pt idx="6">
                  <c:v>1.51</c:v>
                </c:pt>
              </c:numCache>
            </c:numRef>
          </c:val>
          <c:extLst>
            <c:ext xmlns:c16="http://schemas.microsoft.com/office/drawing/2014/chart" uri="{C3380CC4-5D6E-409C-BE32-E72D297353CC}">
              <c16:uniqueId val="{00000006-D0CD-E447-9977-147E88D2391A}"/>
            </c:ext>
          </c:extLst>
        </c:ser>
        <c:dLbls>
          <c:showLegendKey val="0"/>
          <c:showVal val="0"/>
          <c:showCatName val="0"/>
          <c:showSerName val="0"/>
          <c:showPercent val="0"/>
          <c:showBubbleSize val="0"/>
        </c:dLbls>
        <c:gapWidth val="150"/>
        <c:overlap val="100"/>
        <c:axId val="1141134751"/>
        <c:axId val="1141723487"/>
      </c:barChart>
      <c:catAx>
        <c:axId val="1141134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crossAx val="1141723487"/>
        <c:crosses val="autoZero"/>
        <c:auto val="1"/>
        <c:lblAlgn val="ctr"/>
        <c:lblOffset val="100"/>
        <c:noMultiLvlLbl val="0"/>
      </c:catAx>
      <c:valAx>
        <c:axId val="1141723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crossAx val="1141134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0675" y="1169988"/>
            <a:ext cx="9544050" cy="2489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90675" y="3756025"/>
            <a:ext cx="9544050" cy="17256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D1B6405-7910-4818-82F7-C43D83820829}" type="slidenum">
              <a:rPr lang="en-US" altLang="zh-CN"/>
              <a:pPr>
                <a:defRPr/>
              </a:pPr>
              <a:t>‹#›</a:t>
            </a:fld>
            <a:endParaRPr lang="en-US" altLang="zh-CN"/>
          </a:p>
        </p:txBody>
      </p:sp>
    </p:spTree>
    <p:extLst>
      <p:ext uri="{BB962C8B-B14F-4D97-AF65-F5344CB8AC3E}">
        <p14:creationId xmlns:p14="http://schemas.microsoft.com/office/powerpoint/2010/main" val="23361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817BD77-2826-4694-A548-02E530A548FB}" type="slidenum">
              <a:rPr lang="en-US" altLang="zh-CN"/>
              <a:pPr>
                <a:defRPr/>
              </a:pPr>
              <a:t>‹#›</a:t>
            </a:fld>
            <a:endParaRPr lang="en-US" altLang="zh-CN"/>
          </a:p>
        </p:txBody>
      </p:sp>
    </p:spTree>
    <p:extLst>
      <p:ext uri="{BB962C8B-B14F-4D97-AF65-F5344CB8AC3E}">
        <p14:creationId xmlns:p14="http://schemas.microsoft.com/office/powerpoint/2010/main" val="225426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756891E-A897-4378-B5D0-E191BC8E0A28}" type="slidenum">
              <a:rPr lang="en-US" altLang="zh-CN"/>
              <a:pPr>
                <a:defRPr/>
              </a:pPr>
              <a:t>‹#›</a:t>
            </a:fld>
            <a:endParaRPr lang="en-US" altLang="zh-CN"/>
          </a:p>
        </p:txBody>
      </p:sp>
    </p:spTree>
    <p:extLst>
      <p:ext uri="{BB962C8B-B14F-4D97-AF65-F5344CB8AC3E}">
        <p14:creationId xmlns:p14="http://schemas.microsoft.com/office/powerpoint/2010/main" val="81903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FD3ED08-DE58-4554-9694-4D48ABF86B48}" type="slidenum">
              <a:rPr lang="en-US" altLang="zh-CN"/>
              <a:pPr>
                <a:defRPr/>
              </a:pPr>
              <a:t>‹#›</a:t>
            </a:fld>
            <a:endParaRPr lang="en-US" altLang="zh-CN"/>
          </a:p>
        </p:txBody>
      </p:sp>
    </p:spTree>
    <p:extLst>
      <p:ext uri="{BB962C8B-B14F-4D97-AF65-F5344CB8AC3E}">
        <p14:creationId xmlns:p14="http://schemas.microsoft.com/office/powerpoint/2010/main" val="299516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8363" y="1782763"/>
            <a:ext cx="10975975" cy="297338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68363" y="4784725"/>
            <a:ext cx="10975975" cy="156368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F7DDF3C-7A90-4B4C-8ADC-1EA7A3A689F1}" type="slidenum">
              <a:rPr lang="en-US" altLang="zh-CN"/>
              <a:pPr>
                <a:defRPr/>
              </a:pPr>
              <a:t>‹#›</a:t>
            </a:fld>
            <a:endParaRPr lang="en-US" altLang="zh-CN"/>
          </a:p>
        </p:txBody>
      </p:sp>
    </p:spTree>
    <p:extLst>
      <p:ext uri="{BB962C8B-B14F-4D97-AF65-F5344CB8AC3E}">
        <p14:creationId xmlns:p14="http://schemas.microsoft.com/office/powerpoint/2010/main" val="16272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A590A14-11EB-43AB-B10D-FE815B44B3AB}" type="slidenum">
              <a:rPr lang="en-US" altLang="zh-CN"/>
              <a:pPr>
                <a:defRPr/>
              </a:pPr>
              <a:t>‹#›</a:t>
            </a:fld>
            <a:endParaRPr lang="en-US" altLang="zh-CN"/>
          </a:p>
        </p:txBody>
      </p:sp>
    </p:spTree>
    <p:extLst>
      <p:ext uri="{BB962C8B-B14F-4D97-AF65-F5344CB8AC3E}">
        <p14:creationId xmlns:p14="http://schemas.microsoft.com/office/powerpoint/2010/main" val="1668550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76300" y="381000"/>
            <a:ext cx="10975975" cy="1381125"/>
          </a:xfrm>
        </p:spPr>
        <p:txBody>
          <a:bodyPr/>
          <a:lstStyle/>
          <a:p>
            <a:r>
              <a:rPr lang="en-US"/>
              <a:t>Click to edit Master title style</a:t>
            </a:r>
          </a:p>
        </p:txBody>
      </p:sp>
      <p:sp>
        <p:nvSpPr>
          <p:cNvPr id="3" name="Text Placeholder 2"/>
          <p:cNvSpPr>
            <a:spLocks noGrp="1"/>
          </p:cNvSpPr>
          <p:nvPr>
            <p:ph type="body" idx="1"/>
          </p:nvPr>
        </p:nvSpPr>
        <p:spPr>
          <a:xfrm>
            <a:off x="876300" y="1752600"/>
            <a:ext cx="5383213" cy="858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76300" y="2611438"/>
            <a:ext cx="5383213" cy="3841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2075" y="1752600"/>
            <a:ext cx="5410200" cy="858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42075" y="2611438"/>
            <a:ext cx="5410200" cy="3841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1944CDE3-AE36-44B3-914C-9E077B44B5FB}" type="slidenum">
              <a:rPr lang="en-US" altLang="zh-CN"/>
              <a:pPr>
                <a:defRPr/>
              </a:pPr>
              <a:t>‹#›</a:t>
            </a:fld>
            <a:endParaRPr lang="en-US" altLang="zh-CN"/>
          </a:p>
        </p:txBody>
      </p:sp>
    </p:spTree>
    <p:extLst>
      <p:ext uri="{BB962C8B-B14F-4D97-AF65-F5344CB8AC3E}">
        <p14:creationId xmlns:p14="http://schemas.microsoft.com/office/powerpoint/2010/main" val="288033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FF6A46C1-EDE6-4F4E-ABAF-720BAAE6B4FD}" type="slidenum">
              <a:rPr lang="en-US" altLang="zh-CN"/>
              <a:pPr>
                <a:defRPr/>
              </a:pPr>
              <a:t>‹#›</a:t>
            </a:fld>
            <a:endParaRPr lang="en-US" altLang="zh-CN"/>
          </a:p>
        </p:txBody>
      </p:sp>
    </p:spTree>
    <p:extLst>
      <p:ext uri="{BB962C8B-B14F-4D97-AF65-F5344CB8AC3E}">
        <p14:creationId xmlns:p14="http://schemas.microsoft.com/office/powerpoint/2010/main" val="328649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B2762156-91C3-47CF-B6F3-ABABF0A40F30}" type="slidenum">
              <a:rPr lang="en-US" altLang="zh-CN"/>
              <a:pPr>
                <a:defRPr/>
              </a:pPr>
              <a:t>‹#›</a:t>
            </a:fld>
            <a:endParaRPr lang="en-US" altLang="zh-CN"/>
          </a:p>
        </p:txBody>
      </p:sp>
    </p:spTree>
    <p:extLst>
      <p:ext uri="{BB962C8B-B14F-4D97-AF65-F5344CB8AC3E}">
        <p14:creationId xmlns:p14="http://schemas.microsoft.com/office/powerpoint/2010/main" val="355802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6300" y="476250"/>
            <a:ext cx="4105275" cy="166846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410200" y="1028700"/>
            <a:ext cx="6442075" cy="508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6300" y="2144713"/>
            <a:ext cx="4105275" cy="39735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9E5F371-A509-4C46-93F5-3FA89AEC5C19}" type="slidenum">
              <a:rPr lang="en-US" altLang="zh-CN"/>
              <a:pPr>
                <a:defRPr/>
              </a:pPr>
              <a:t>‹#›</a:t>
            </a:fld>
            <a:endParaRPr lang="en-US" altLang="zh-CN"/>
          </a:p>
        </p:txBody>
      </p:sp>
    </p:spTree>
    <p:extLst>
      <p:ext uri="{BB962C8B-B14F-4D97-AF65-F5344CB8AC3E}">
        <p14:creationId xmlns:p14="http://schemas.microsoft.com/office/powerpoint/2010/main" val="333599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6300" y="476250"/>
            <a:ext cx="4105275" cy="166846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410200" y="1028700"/>
            <a:ext cx="6442075" cy="508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76300" y="2144713"/>
            <a:ext cx="4105275" cy="39735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19A0BA7C-CE1F-410F-AD36-082142D65D59}" type="slidenum">
              <a:rPr lang="en-US" altLang="zh-CN"/>
              <a:pPr>
                <a:defRPr/>
              </a:pPr>
              <a:t>‹#›</a:t>
            </a:fld>
            <a:endParaRPr lang="en-US" altLang="zh-CN"/>
          </a:p>
        </p:txBody>
      </p:sp>
    </p:spTree>
    <p:extLst>
      <p:ext uri="{BB962C8B-B14F-4D97-AF65-F5344CB8AC3E}">
        <p14:creationId xmlns:p14="http://schemas.microsoft.com/office/powerpoint/2010/main" val="352024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3EEA226-531E-4524-A8EF-EA9E1D5B92F4}" type="slidenum">
              <a:rPr lang="en-US" altLang="zh-CN"/>
              <a:pPr>
                <a:defRPr/>
              </a:pPr>
              <a:t>‹#›</a:t>
            </a:fld>
            <a:endParaRPr lang="en-US" altLang="zh-CN"/>
          </a:p>
        </p:txBody>
      </p:sp>
      <p:sp>
        <p:nvSpPr>
          <p:cNvPr id="1031" name="Rectangle 1"/>
          <p:cNvSpPr>
            <a:spLocks noChangeArrowheads="1"/>
          </p:cNvSpPr>
          <p:nvPr/>
        </p:nvSpPr>
        <p:spPr bwMode="white">
          <a:xfrm>
            <a:off x="0" y="0"/>
            <a:ext cx="1588" cy="1588"/>
          </a:xfrm>
          <a:prstGeom prst="rect">
            <a:avLst/>
          </a:prstGeom>
          <a:solidFill>
            <a:schemeClr val="bg1"/>
          </a:solidFill>
          <a:ln>
            <a:noFill/>
          </a:ln>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13.jpeg"/><Relationship Id="rId21" Type="http://schemas.openxmlformats.org/officeDocument/2006/relationships/image" Target="../media/image38.jpe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image" Target="../media/image15.jpeg"/><Relationship Id="rId16" Type="http://schemas.openxmlformats.org/officeDocument/2006/relationships/image" Target="../media/image33.jpeg"/><Relationship Id="rId20"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13.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5" Type="http://schemas.openxmlformats.org/officeDocument/2006/relationships/image" Target="../media/image5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s>
</file>

<file path=ppt/slides/_rels/slide1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063" y="1235075"/>
            <a:ext cx="6256337"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1113"/>
            <a:ext cx="6553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9613" y="11113"/>
            <a:ext cx="43957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2550" y="11113"/>
            <a:ext cx="3752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descr="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00800"/>
            <a:ext cx="51228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descr="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400800"/>
            <a:ext cx="34067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descr="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400800"/>
            <a:ext cx="2895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519113"/>
            <a:ext cx="1055688"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9" descr="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5813" y="514350"/>
            <a:ext cx="1133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14325" y="2638425"/>
            <a:ext cx="57594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1"/>
          <p:cNvSpPr>
            <a:spLocks/>
          </p:cNvSpPr>
          <p:nvPr/>
        </p:nvSpPr>
        <p:spPr bwMode="auto">
          <a:xfrm>
            <a:off x="0" y="0"/>
            <a:ext cx="12725400" cy="7150100"/>
          </a:xfrm>
          <a:custGeom>
            <a:avLst/>
            <a:gdLst>
              <a:gd name="T0" fmla="*/ 0 w 8016"/>
              <a:gd name="T1" fmla="*/ 2147483646 h 4504"/>
              <a:gd name="T2" fmla="*/ 2147483646 w 8016"/>
              <a:gd name="T3" fmla="*/ 2147483646 h 4504"/>
              <a:gd name="T4" fmla="*/ 2147483646 w 8016"/>
              <a:gd name="T5" fmla="*/ 0 h 4504"/>
              <a:gd name="T6" fmla="*/ 0 w 8016"/>
              <a:gd name="T7" fmla="*/ 0 h 4504"/>
              <a:gd name="T8" fmla="*/ 0 w 8016"/>
              <a:gd name="T9" fmla="*/ 2147483646 h 4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16" h="4504">
                <a:moveTo>
                  <a:pt x="0" y="4504"/>
                </a:moveTo>
                <a:lnTo>
                  <a:pt x="8016" y="4504"/>
                </a:lnTo>
                <a:lnTo>
                  <a:pt x="8016" y="0"/>
                </a:lnTo>
                <a:lnTo>
                  <a:pt x="0" y="0"/>
                </a:lnTo>
                <a:lnTo>
                  <a:pt x="0" y="4504"/>
                </a:lnTo>
                <a:close/>
              </a:path>
            </a:pathLst>
          </a:custGeom>
          <a:solidFill>
            <a:srgbClr val="FFFFFF"/>
          </a:solidFill>
          <a:ln w="0" cap="flat">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267" name="Picture 2"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438" y="284163"/>
            <a:ext cx="8794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8850" y="279400"/>
            <a:ext cx="942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Freeform 4"/>
          <p:cNvSpPr>
            <a:spLocks/>
          </p:cNvSpPr>
          <p:nvPr/>
        </p:nvSpPr>
        <p:spPr bwMode="auto">
          <a:xfrm>
            <a:off x="4494213" y="677863"/>
            <a:ext cx="5221287" cy="38100"/>
          </a:xfrm>
          <a:custGeom>
            <a:avLst/>
            <a:gdLst>
              <a:gd name="T0" fmla="*/ 2147483646 w 3289"/>
              <a:gd name="T1" fmla="*/ 2147483646 h 24"/>
              <a:gd name="T2" fmla="*/ 0 w 3289"/>
              <a:gd name="T3" fmla="*/ 2147483646 h 24"/>
              <a:gd name="T4" fmla="*/ 0 w 3289"/>
              <a:gd name="T5" fmla="*/ 0 h 24"/>
              <a:gd name="T6" fmla="*/ 2147483646 w 3289"/>
              <a:gd name="T7" fmla="*/ 0 h 24"/>
              <a:gd name="T8" fmla="*/ 2147483646 w 3289"/>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9" h="24">
                <a:moveTo>
                  <a:pt x="3289" y="24"/>
                </a:moveTo>
                <a:lnTo>
                  <a:pt x="0" y="24"/>
                </a:lnTo>
                <a:lnTo>
                  <a:pt x="0" y="0"/>
                </a:lnTo>
                <a:lnTo>
                  <a:pt x="3289" y="0"/>
                </a:lnTo>
                <a:lnTo>
                  <a:pt x="3289" y="24"/>
                </a:lnTo>
                <a:close/>
              </a:path>
            </a:pathLst>
          </a:custGeom>
          <a:solidFill>
            <a:srgbClr val="AFB0B0"/>
          </a:solidFill>
          <a:ln w="0" cap="flat">
            <a:solidFill>
              <a:srgbClr val="AFB0B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270" name="Picture 5"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1565275"/>
            <a:ext cx="1173638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6"/>
          <p:cNvSpPr txBox="1">
            <a:spLocks noChangeArrowheads="1"/>
          </p:cNvSpPr>
          <p:nvPr/>
        </p:nvSpPr>
        <p:spPr bwMode="auto">
          <a:xfrm>
            <a:off x="563563" y="458788"/>
            <a:ext cx="3614737"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3438"/>
              </a:lnSpc>
              <a:spcBef>
                <a:spcPct val="0"/>
              </a:spcBef>
              <a:buFontTx/>
              <a:buNone/>
            </a:pPr>
            <a:r>
              <a:rPr lang="en-US" altLang="zh-CN" sz="2400" b="1">
                <a:solidFill>
                  <a:srgbClr val="525AA7"/>
                </a:solidFill>
                <a:cs typeface="Arial" panose="020B0604020202020204" pitchFamily="34" charset="0"/>
                <a:sym typeface="Arial" panose="020B0604020202020204" pitchFamily="34" charset="0"/>
              </a:rPr>
              <a:t>TECHNICAL EXPERTISE</a:t>
            </a:r>
          </a:p>
          <a:p>
            <a:pPr eaLnBrk="1" hangingPunct="1">
              <a:lnSpc>
                <a:spcPts val="2288"/>
              </a:lnSpc>
              <a:spcBef>
                <a:spcPts val="813"/>
              </a:spcBef>
              <a:buFontTx/>
              <a:buNone/>
            </a:pPr>
            <a:r>
              <a:rPr lang="en-US" altLang="zh-CN" sz="1600" b="1">
                <a:solidFill>
                  <a:srgbClr val="09B499"/>
                </a:solidFill>
                <a:cs typeface="Arial" panose="020B0604020202020204" pitchFamily="34" charset="0"/>
                <a:sym typeface="Arial" panose="020B0604020202020204" pitchFamily="34" charset="0"/>
              </a:rPr>
              <a:t>PRODUCT DEVELOPMENT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23813"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
          <p:cNvSpPr txBox="1">
            <a:spLocks noChangeArrowheads="1"/>
          </p:cNvSpPr>
          <p:nvPr/>
        </p:nvSpPr>
        <p:spPr bwMode="auto">
          <a:xfrm>
            <a:off x="563563" y="458788"/>
            <a:ext cx="11055350" cy="1974850"/>
          </a:xfrm>
          <a:prstGeom prst="rect">
            <a:avLst/>
          </a:prstGeom>
          <a:noFill/>
          <a:ln>
            <a:noFill/>
          </a:ln>
          <a:effectLst/>
        </p:spPr>
        <p:txBody>
          <a:bodyPr lIns="0" tIns="0" rIns="0" bIns="0">
            <a:spAutoFit/>
          </a:bodyPr>
          <a:lstStyle/>
          <a:p>
            <a:pPr eaLnBrk="1" hangingPunct="1">
              <a:lnSpc>
                <a:spcPts val="3438"/>
              </a:lnSpc>
              <a:defRPr/>
            </a:pPr>
            <a:r>
              <a:rPr lang="en-US" altLang="zh-CN" sz="2400" b="1">
                <a:solidFill>
                  <a:srgbClr val="525AA7"/>
                </a:solidFill>
                <a:cs typeface="Arial" panose="020B0604020202020204" pitchFamily="34" charset="0"/>
                <a:sym typeface="Arial" panose="020B0604020202020204" pitchFamily="34" charset="0"/>
              </a:rPr>
              <a:t>WHY PAKISTAN </a:t>
            </a:r>
          </a:p>
          <a:p>
            <a:pPr eaLnBrk="1" hangingPunct="1">
              <a:lnSpc>
                <a:spcPts val="2288"/>
              </a:lnSpc>
              <a:spcBef>
                <a:spcPts val="813"/>
              </a:spcBef>
              <a:defRPr/>
            </a:pPr>
            <a:r>
              <a:rPr lang="en-US" altLang="zh-CN" sz="1600" b="1">
                <a:solidFill>
                  <a:srgbClr val="09B499"/>
                </a:solidFill>
                <a:cs typeface="Arial" panose="020B0604020202020204" pitchFamily="34" charset="0"/>
                <a:sym typeface="Arial" panose="020B0604020202020204" pitchFamily="34" charset="0"/>
              </a:rPr>
              <a:t>SPECIAL TECHNOLOGY ZONES ORDINANCE</a:t>
            </a:r>
          </a:p>
          <a:p>
            <a:pPr marL="322263" indent="-277813" eaLnBrk="1" hangingPunct="1">
              <a:lnSpc>
                <a:spcPts val="1675"/>
              </a:lnSpc>
              <a:spcBef>
                <a:spcPts val="2713"/>
              </a:spcBef>
              <a:defRPr/>
            </a:pPr>
            <a:r>
              <a:rPr lang="en-US" altLang="zh-CN" sz="1200" b="1">
                <a:solidFill>
                  <a:srgbClr val="09B499"/>
                </a:solidFill>
                <a:cs typeface="Arial" panose="020B0604020202020204" pitchFamily="34" charset="0"/>
                <a:sym typeface="Arial" panose="020B0604020202020204" pitchFamily="34" charset="0"/>
              </a:rPr>
              <a:t>1.    </a:t>
            </a:r>
            <a:r>
              <a:rPr lang="en-US" altLang="zh-CN" sz="1200">
                <a:solidFill>
                  <a:srgbClr val="7A7C7F"/>
                </a:solidFill>
                <a:cs typeface="Arial" panose="020B0604020202020204" pitchFamily="34" charset="0"/>
                <a:sym typeface="Arial" panose="020B0604020202020204" pitchFamily="34" charset="0"/>
              </a:rPr>
              <a:t>New STZ ordinance passed under which Special Technology Zones (STZs) will be set up in different cities where technology companies can have modern and cutting-edge infrastructure</a:t>
            </a:r>
          </a:p>
          <a:p>
            <a:pPr marL="44450" eaLnBrk="1" hangingPunct="1">
              <a:lnSpc>
                <a:spcPts val="1725"/>
              </a:lnSpc>
              <a:spcBef>
                <a:spcPts val="1213"/>
              </a:spcBef>
              <a:defRPr/>
            </a:pPr>
            <a:r>
              <a:rPr lang="en-US" altLang="zh-CN" sz="1200" b="1">
                <a:solidFill>
                  <a:srgbClr val="09B499"/>
                </a:solidFill>
                <a:cs typeface="Arial" panose="020B0604020202020204" pitchFamily="34" charset="0"/>
                <a:sym typeface="Arial" panose="020B0604020202020204" pitchFamily="34" charset="0"/>
              </a:rPr>
              <a:t>2.    </a:t>
            </a:r>
            <a:r>
              <a:rPr lang="en-US" altLang="zh-CN" sz="1200">
                <a:solidFill>
                  <a:srgbClr val="7A7C7F"/>
                </a:solidFill>
                <a:cs typeface="Arial" panose="020B0604020202020204" pitchFamily="34" charset="0"/>
                <a:sym typeface="Arial" panose="020B0604020202020204" pitchFamily="34" charset="0"/>
              </a:rPr>
              <a:t>STZs will have tech companies, centers of excellence for technology research, banks, hotels, community centers and residential areas</a:t>
            </a:r>
          </a:p>
        </p:txBody>
      </p:sp>
      <p:sp>
        <p:nvSpPr>
          <p:cNvPr id="12292" name="Text Box 3"/>
          <p:cNvSpPr txBox="1">
            <a:spLocks noChangeArrowheads="1"/>
          </p:cNvSpPr>
          <p:nvPr/>
        </p:nvSpPr>
        <p:spPr bwMode="auto">
          <a:xfrm>
            <a:off x="608013" y="2574925"/>
            <a:ext cx="1905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713"/>
              </a:lnSpc>
              <a:spcBef>
                <a:spcPct val="0"/>
              </a:spcBef>
              <a:buFontTx/>
              <a:buNone/>
            </a:pPr>
            <a:r>
              <a:rPr lang="en-US" altLang="zh-CN" sz="1200" b="1">
                <a:solidFill>
                  <a:srgbClr val="09B499"/>
                </a:solidFill>
                <a:cs typeface="Arial" panose="020B0604020202020204" pitchFamily="34" charset="0"/>
                <a:sym typeface="Arial" panose="020B0604020202020204" pitchFamily="34" charset="0"/>
              </a:rPr>
              <a:t>3.</a:t>
            </a:r>
          </a:p>
          <a:p>
            <a:pPr eaLnBrk="1" hangingPunct="1">
              <a:lnSpc>
                <a:spcPts val="1725"/>
              </a:lnSpc>
              <a:spcBef>
                <a:spcPts val="1150"/>
              </a:spcBef>
              <a:buFontTx/>
              <a:buNone/>
            </a:pPr>
            <a:r>
              <a:rPr lang="en-US" altLang="zh-CN" sz="1200" b="1">
                <a:solidFill>
                  <a:srgbClr val="09B499"/>
                </a:solidFill>
                <a:cs typeface="Arial" panose="020B0604020202020204" pitchFamily="34" charset="0"/>
                <a:sym typeface="Arial" panose="020B0604020202020204" pitchFamily="34" charset="0"/>
              </a:rPr>
              <a:t>4.</a:t>
            </a:r>
          </a:p>
        </p:txBody>
      </p:sp>
      <p:sp>
        <p:nvSpPr>
          <p:cNvPr id="12293" name="Text Box 4"/>
          <p:cNvSpPr txBox="1">
            <a:spLocks noChangeArrowheads="1"/>
          </p:cNvSpPr>
          <p:nvPr/>
        </p:nvSpPr>
        <p:spPr bwMode="auto">
          <a:xfrm>
            <a:off x="885825" y="2584450"/>
            <a:ext cx="5900738"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250"/>
              </a:lnSpc>
              <a:spcBef>
                <a:spcPct val="0"/>
              </a:spcBef>
              <a:buFontTx/>
              <a:buNone/>
            </a:pPr>
            <a:r>
              <a:rPr lang="en-US" altLang="zh-CN" sz="1200">
                <a:solidFill>
                  <a:srgbClr val="7A7C7F"/>
                </a:solidFill>
                <a:cs typeface="Arial" panose="020B0604020202020204" pitchFamily="34" charset="0"/>
                <a:sym typeface="Arial" panose="020B0604020202020204" pitchFamily="34" charset="0"/>
              </a:rPr>
              <a:t>The clusters will be governed by the Special Technology Zone Authority (STZA) Incentives from the date of issuance of a license by STZ Authority include the following</a:t>
            </a:r>
          </a:p>
        </p:txBody>
      </p:sp>
      <p:sp>
        <p:nvSpPr>
          <p:cNvPr id="12294" name="Text Box 5"/>
          <p:cNvSpPr txBox="1">
            <a:spLocks noChangeArrowheads="1"/>
          </p:cNvSpPr>
          <p:nvPr/>
        </p:nvSpPr>
        <p:spPr bwMode="auto">
          <a:xfrm>
            <a:off x="1711325" y="3813175"/>
            <a:ext cx="3986213"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538"/>
              </a:lnSpc>
              <a:spcBef>
                <a:spcPct val="0"/>
              </a:spcBef>
              <a:buFontTx/>
              <a:buNone/>
            </a:pPr>
            <a:r>
              <a:rPr lang="en-US" altLang="zh-CN" sz="1200">
                <a:solidFill>
                  <a:srgbClr val="565656"/>
                </a:solidFill>
                <a:cs typeface="Arial" panose="020B0604020202020204" pitchFamily="34" charset="0"/>
                <a:sym typeface="Arial" panose="020B0604020202020204" pitchFamily="34" charset="0"/>
              </a:rPr>
              <a:t>Exemption from all income taxes (withholding tax, presumptive tax) for a period of ten years</a:t>
            </a:r>
          </a:p>
          <a:p>
            <a:pPr eaLnBrk="1" hangingPunct="1">
              <a:lnSpc>
                <a:spcPts val="1538"/>
              </a:lnSpc>
              <a:spcBef>
                <a:spcPts val="3913"/>
              </a:spcBef>
              <a:buFontTx/>
              <a:buNone/>
            </a:pPr>
            <a:r>
              <a:rPr lang="en-US" altLang="zh-CN" sz="1200">
                <a:solidFill>
                  <a:srgbClr val="565656"/>
                </a:solidFill>
                <a:cs typeface="Arial" panose="020B0604020202020204" pitchFamily="34" charset="0"/>
                <a:sym typeface="Arial" panose="020B0604020202020204" pitchFamily="34" charset="0"/>
              </a:rPr>
              <a:t>Exemptions from all customs duties and taxes on capital goods including but not limited to materials, plant, machin- ery, hardware, equipment, and software imported into Pakistan</a:t>
            </a:r>
          </a:p>
          <a:p>
            <a:pPr eaLnBrk="1" hangingPunct="1">
              <a:lnSpc>
                <a:spcPts val="1638"/>
              </a:lnSpc>
              <a:spcBef>
                <a:spcPts val="4125"/>
              </a:spcBef>
              <a:buFontTx/>
              <a:buNone/>
            </a:pPr>
            <a:r>
              <a:rPr lang="en-US" altLang="zh-CN" sz="1200">
                <a:solidFill>
                  <a:srgbClr val="565656"/>
                </a:solidFill>
                <a:cs typeface="Arial" panose="020B0604020202020204" pitchFamily="34" charset="0"/>
                <a:sym typeface="Arial" panose="020B0604020202020204" pitchFamily="34" charset="0"/>
              </a:rPr>
              <a:t>Exemption from property tax for ten years</a:t>
            </a:r>
          </a:p>
        </p:txBody>
      </p:sp>
      <p:sp>
        <p:nvSpPr>
          <p:cNvPr id="12295" name="Text Box 6"/>
          <p:cNvSpPr txBox="1">
            <a:spLocks noChangeArrowheads="1"/>
          </p:cNvSpPr>
          <p:nvPr/>
        </p:nvSpPr>
        <p:spPr bwMode="auto">
          <a:xfrm>
            <a:off x="7783513" y="3660775"/>
            <a:ext cx="4273550"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488"/>
              </a:lnSpc>
              <a:spcBef>
                <a:spcPct val="0"/>
              </a:spcBef>
              <a:buFontTx/>
              <a:buNone/>
            </a:pPr>
            <a:r>
              <a:rPr lang="en-US" altLang="zh-CN" sz="1200">
                <a:solidFill>
                  <a:srgbClr val="565656"/>
                </a:solidFill>
                <a:cs typeface="Arial" panose="020B0604020202020204" pitchFamily="34" charset="0"/>
                <a:sym typeface="Arial" panose="020B0604020202020204" pitchFamily="34" charset="0"/>
              </a:rPr>
              <a:t>Exemption from general sales tax (G.S.T) on goods and services on import of plant, machinery, equipment, and raw materials for the consumption of these items within zones by the Authority as well as zone enterprises</a:t>
            </a:r>
          </a:p>
          <a:p>
            <a:pPr eaLnBrk="1" hangingPunct="1">
              <a:lnSpc>
                <a:spcPts val="1575"/>
              </a:lnSpc>
              <a:spcBef>
                <a:spcPts val="2475"/>
              </a:spcBef>
              <a:buFontTx/>
              <a:buNone/>
            </a:pPr>
            <a:r>
              <a:rPr lang="en-US" altLang="zh-CN" sz="1200">
                <a:solidFill>
                  <a:srgbClr val="565656"/>
                </a:solidFill>
                <a:cs typeface="Arial" panose="020B0604020202020204" pitchFamily="34" charset="0"/>
                <a:sym typeface="Arial" panose="020B0604020202020204" pitchFamily="34" charset="0"/>
              </a:rPr>
              <a:t>Tax exemption on dividend income and long-term capital gains from investments in a venture capital (VC) for a period of ten years</a:t>
            </a:r>
          </a:p>
          <a:p>
            <a:pPr eaLnBrk="1" hangingPunct="1">
              <a:lnSpc>
                <a:spcPts val="1563"/>
              </a:lnSpc>
              <a:spcBef>
                <a:spcPts val="3925"/>
              </a:spcBef>
              <a:buFontTx/>
              <a:buNone/>
            </a:pPr>
            <a:r>
              <a:rPr lang="en-US" altLang="zh-CN" sz="1200">
                <a:solidFill>
                  <a:srgbClr val="565656"/>
                </a:solidFill>
                <a:cs typeface="Arial" panose="020B0604020202020204" pitchFamily="34" charset="0"/>
                <a:sym typeface="Arial" panose="020B0604020202020204" pitchFamily="34" charset="0"/>
              </a:rPr>
              <a:t>Supply of uninterrupted power and other resources Guaranteed high-speed internet for the companies as well as the data centers which will be established inside the STZs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23813"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
          <p:cNvSpPr txBox="1">
            <a:spLocks noChangeArrowheads="1"/>
          </p:cNvSpPr>
          <p:nvPr/>
        </p:nvSpPr>
        <p:spPr bwMode="auto">
          <a:xfrm>
            <a:off x="563563" y="458788"/>
            <a:ext cx="3944937" cy="6103937"/>
          </a:xfrm>
          <a:prstGeom prst="rect">
            <a:avLst/>
          </a:prstGeom>
          <a:noFill/>
          <a:ln>
            <a:noFill/>
          </a:ln>
          <a:effectLst/>
        </p:spPr>
        <p:txBody>
          <a:bodyPr lIns="0" tIns="0" rIns="0" bIns="0">
            <a:spAutoFit/>
          </a:bodyPr>
          <a:lstStyle/>
          <a:p>
            <a:pPr eaLnBrk="1" hangingPunct="1">
              <a:lnSpc>
                <a:spcPts val="3438"/>
              </a:lnSpc>
              <a:defRPr/>
            </a:pPr>
            <a:r>
              <a:rPr lang="en-US" altLang="zh-CN" sz="2400" b="1">
                <a:solidFill>
                  <a:srgbClr val="525AA7"/>
                </a:solidFill>
                <a:cs typeface="Arial" panose="020B0604020202020204" pitchFamily="34" charset="0"/>
                <a:sym typeface="Arial" panose="020B0604020202020204" pitchFamily="34" charset="0"/>
              </a:rPr>
              <a:t>WHY PAKISTAN </a:t>
            </a:r>
          </a:p>
          <a:p>
            <a:pPr eaLnBrk="1" hangingPunct="1">
              <a:lnSpc>
                <a:spcPts val="2288"/>
              </a:lnSpc>
              <a:spcBef>
                <a:spcPts val="813"/>
              </a:spcBef>
              <a:defRPr/>
            </a:pPr>
            <a:r>
              <a:rPr lang="en-US" altLang="zh-CN" sz="1600" b="1">
                <a:solidFill>
                  <a:srgbClr val="09B499"/>
                </a:solidFill>
                <a:cs typeface="Arial" panose="020B0604020202020204" pitchFamily="34" charset="0"/>
                <a:sym typeface="Arial" panose="020B0604020202020204" pitchFamily="34" charset="0"/>
              </a:rPr>
              <a:t>FRIENDLY POLICIES</a:t>
            </a:r>
          </a:p>
          <a:p>
            <a:pPr marL="423863" indent="-233363" algn="r" eaLnBrk="1" hangingPunct="1">
              <a:lnSpc>
                <a:spcPts val="2488"/>
              </a:lnSpc>
              <a:spcBef>
                <a:spcPts val="1275"/>
              </a:spcBef>
              <a:defRPr/>
            </a:pPr>
            <a:r>
              <a:rPr lang="en-US" altLang="zh-CN" sz="1600" b="1">
                <a:solidFill>
                  <a:srgbClr val="16A0C1"/>
                </a:solidFill>
                <a:cs typeface="Arial" panose="020B0604020202020204" pitchFamily="34" charset="0"/>
                <a:sym typeface="Arial" panose="020B0604020202020204" pitchFamily="34" charset="0"/>
              </a:rPr>
              <a:t>Software Technology Zone Ordinance </a:t>
            </a:r>
            <a:r>
              <a:rPr lang="en-US" altLang="zh-CN" sz="1200">
                <a:solidFill>
                  <a:srgbClr val="7A7C7F"/>
                </a:solidFill>
                <a:cs typeface="Arial" panose="020B0604020202020204" pitchFamily="34" charset="0"/>
                <a:sym typeface="Arial" panose="020B0604020202020204" pitchFamily="34" charset="0"/>
              </a:rPr>
              <a:t>New STZ ordinance passed due to become an act</a:t>
            </a:r>
          </a:p>
          <a:p>
            <a:pPr marL="611188" algn="r"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providing most attractive incentive programs for   IT investment with zero taxes </a:t>
            </a:r>
          </a:p>
          <a:p>
            <a:pPr marL="611188" eaLnBrk="1" hangingPunct="1">
              <a:lnSpc>
                <a:spcPts val="1600"/>
              </a:lnSpc>
              <a:defRPr/>
            </a:pPr>
            <a:endParaRPr lang="en-US" altLang="zh-CN" sz="1200" b="1">
              <a:solidFill>
                <a:srgbClr val="7A7C7F"/>
              </a:solidFill>
              <a:cs typeface="Arial" panose="020B0604020202020204" pitchFamily="34" charset="0"/>
              <a:sym typeface="Arial" panose="020B0604020202020204" pitchFamily="34" charset="0"/>
            </a:endParaRPr>
          </a:p>
          <a:p>
            <a:pPr marL="611188" eaLnBrk="1" hangingPunct="1">
              <a:lnSpc>
                <a:spcPts val="1600"/>
              </a:lnSpc>
              <a:defRPr/>
            </a:pPr>
            <a:endParaRPr lang="en-US" altLang="zh-CN" sz="1200" b="1">
              <a:solidFill>
                <a:srgbClr val="7A7C7F"/>
              </a:solidFill>
              <a:cs typeface="Arial" panose="020B0604020202020204" pitchFamily="34" charset="0"/>
              <a:sym typeface="Arial" panose="020B0604020202020204" pitchFamily="34" charset="0"/>
            </a:endParaRPr>
          </a:p>
          <a:p>
            <a:pPr marL="611188" eaLnBrk="1" hangingPunct="1">
              <a:lnSpc>
                <a:spcPts val="1600"/>
              </a:lnSpc>
              <a:defRPr/>
            </a:pPr>
            <a:r>
              <a:rPr lang="en-US" altLang="zh-CN" sz="1200" b="1">
                <a:solidFill>
                  <a:srgbClr val="7A7C7F"/>
                </a:solidFill>
                <a:cs typeface="Arial" panose="020B0604020202020204" pitchFamily="34" charset="0"/>
                <a:sym typeface="Arial" panose="020B0604020202020204" pitchFamily="34" charset="0"/>
              </a:rPr>
              <a:t>                    </a:t>
            </a:r>
            <a:r>
              <a:rPr lang="en-US" altLang="zh-CN" sz="1600" b="1">
                <a:solidFill>
                  <a:srgbClr val="1C919F"/>
                </a:solidFill>
                <a:cs typeface="Arial" panose="020B0604020202020204" pitchFamily="34" charset="0"/>
                <a:sym typeface="Arial" panose="020B0604020202020204" pitchFamily="34" charset="0"/>
              </a:rPr>
              <a:t>Depreciation</a:t>
            </a:r>
          </a:p>
          <a:p>
            <a:pPr marL="282575" eaLnBrk="1" hangingPunct="1">
              <a:lnSpc>
                <a:spcPts val="1638"/>
              </a:lnSpc>
              <a:spcBef>
                <a:spcPts val="225"/>
              </a:spcBef>
              <a:defRPr/>
            </a:pPr>
            <a:r>
              <a:rPr lang="en-US" altLang="zh-CN" sz="1200">
                <a:solidFill>
                  <a:srgbClr val="7A7C7F"/>
                </a:solidFill>
                <a:cs typeface="Arial" panose="020B0604020202020204" pitchFamily="34" charset="0"/>
                <a:sym typeface="Arial" panose="020B0604020202020204" pitchFamily="34" charset="0"/>
              </a:rPr>
              <a:t>Accelerated depreciation of 30% on</a:t>
            </a:r>
          </a:p>
          <a:p>
            <a:pPr marL="1298575"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computer equipment</a:t>
            </a:r>
          </a:p>
          <a:p>
            <a:pPr marL="2044700" eaLnBrk="1" hangingPunct="1">
              <a:lnSpc>
                <a:spcPts val="2288"/>
              </a:lnSpc>
              <a:spcBef>
                <a:spcPts val="6488"/>
              </a:spcBef>
              <a:defRPr/>
            </a:pPr>
            <a:r>
              <a:rPr lang="en-US" altLang="zh-CN" sz="1600" b="1">
                <a:solidFill>
                  <a:srgbClr val="07B59A"/>
                </a:solidFill>
                <a:cs typeface="Arial" panose="020B0604020202020204" pitchFamily="34" charset="0"/>
                <a:sym typeface="Arial" panose="020B0604020202020204" pitchFamily="34" charset="0"/>
              </a:rPr>
              <a:t>Equity</a:t>
            </a:r>
          </a:p>
          <a:p>
            <a:pPr marL="496888" eaLnBrk="1" hangingPunct="1">
              <a:lnSpc>
                <a:spcPts val="1638"/>
              </a:lnSpc>
              <a:spcBef>
                <a:spcPts val="525"/>
              </a:spcBef>
              <a:defRPr/>
            </a:pPr>
            <a:r>
              <a:rPr lang="en-US" altLang="zh-CN" sz="1200">
                <a:solidFill>
                  <a:srgbClr val="7A7C7F"/>
                </a:solidFill>
                <a:cs typeface="Arial" panose="020B0604020202020204" pitchFamily="34" charset="0"/>
                <a:sym typeface="Arial" panose="020B0604020202020204" pitchFamily="34" charset="0"/>
              </a:rPr>
              <a:t>100% equity allowed for foreign</a:t>
            </a:r>
          </a:p>
          <a:p>
            <a:pPr marL="2012950"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investors</a:t>
            </a:r>
          </a:p>
          <a:p>
            <a:pPr marL="1212850" indent="17463" eaLnBrk="1" hangingPunct="1">
              <a:lnSpc>
                <a:spcPts val="2488"/>
              </a:lnSpc>
              <a:spcBef>
                <a:spcPts val="4325"/>
              </a:spcBef>
              <a:defRPr/>
            </a:pPr>
            <a:r>
              <a:rPr lang="en-US" altLang="zh-CN" sz="1600" b="1">
                <a:solidFill>
                  <a:srgbClr val="515BA8"/>
                </a:solidFill>
                <a:cs typeface="Arial" panose="020B0604020202020204" pitchFamily="34" charset="0"/>
                <a:sym typeface="Arial" panose="020B0604020202020204" pitchFamily="34" charset="0"/>
              </a:rPr>
              <a:t>Software Technology Parks </a:t>
            </a:r>
            <a:r>
              <a:rPr lang="en-US" altLang="zh-CN" sz="1200">
                <a:solidFill>
                  <a:srgbClr val="7A7C7F"/>
                </a:solidFill>
                <a:cs typeface="Arial" panose="020B0604020202020204" pitchFamily="34" charset="0"/>
                <a:sym typeface="Arial" panose="020B0604020202020204" pitchFamily="34" charset="0"/>
              </a:rPr>
              <a:t>Provision of low rent space in Software</a:t>
            </a:r>
          </a:p>
          <a:p>
            <a:pPr marL="2119313"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Technology Parks (STPs)</a:t>
            </a:r>
          </a:p>
        </p:txBody>
      </p:sp>
      <p:sp>
        <p:nvSpPr>
          <p:cNvPr id="13315" name="Text Box 3"/>
          <p:cNvSpPr txBox="1">
            <a:spLocks noChangeArrowheads="1"/>
          </p:cNvSpPr>
          <p:nvPr/>
        </p:nvSpPr>
        <p:spPr bwMode="auto">
          <a:xfrm>
            <a:off x="4932363" y="3683000"/>
            <a:ext cx="2247900" cy="801688"/>
          </a:xfrm>
          <a:prstGeom prst="rect">
            <a:avLst/>
          </a:prstGeom>
          <a:noFill/>
          <a:ln>
            <a:noFill/>
          </a:ln>
          <a:effectLst/>
        </p:spPr>
        <p:txBody>
          <a:bodyPr lIns="0" tIns="0" rIns="0" bIns="0">
            <a:spAutoFit/>
          </a:bodyPr>
          <a:lstStyle/>
          <a:p>
            <a:pPr eaLnBrk="1" hangingPunct="1">
              <a:lnSpc>
                <a:spcPts val="3438"/>
              </a:lnSpc>
              <a:defRPr/>
            </a:pPr>
            <a:r>
              <a:rPr lang="en-US" altLang="zh-CN" sz="2400" b="1">
                <a:solidFill>
                  <a:srgbClr val="09B499"/>
                </a:solidFill>
                <a:cs typeface="Arial" panose="020B0604020202020204" pitchFamily="34" charset="0"/>
                <a:sym typeface="Arial" panose="020B0604020202020204" pitchFamily="34" charset="0"/>
              </a:rPr>
              <a:t>GOVERNMENT</a:t>
            </a:r>
          </a:p>
          <a:p>
            <a:pPr marL="219075" eaLnBrk="1" hangingPunct="1">
              <a:lnSpc>
                <a:spcPts val="2875"/>
              </a:lnSpc>
              <a:defRPr/>
            </a:pPr>
            <a:r>
              <a:rPr lang="en-US" altLang="zh-CN" sz="2400" b="1">
                <a:solidFill>
                  <a:srgbClr val="09B499"/>
                </a:solidFill>
                <a:cs typeface="Arial" panose="020B0604020202020204" pitchFamily="34" charset="0"/>
                <a:sym typeface="Arial" panose="020B0604020202020204" pitchFamily="34" charset="0"/>
              </a:rPr>
              <a:t>INCENTIVES</a:t>
            </a:r>
          </a:p>
        </p:txBody>
      </p:sp>
      <p:sp>
        <p:nvSpPr>
          <p:cNvPr id="13316" name="Text Box 4"/>
          <p:cNvSpPr txBox="1">
            <a:spLocks noChangeArrowheads="1"/>
          </p:cNvSpPr>
          <p:nvPr/>
        </p:nvSpPr>
        <p:spPr bwMode="auto">
          <a:xfrm>
            <a:off x="7607300" y="1517650"/>
            <a:ext cx="4451350" cy="5207000"/>
          </a:xfrm>
          <a:prstGeom prst="rect">
            <a:avLst/>
          </a:prstGeom>
          <a:noFill/>
          <a:ln>
            <a:noFill/>
          </a:ln>
          <a:effectLst/>
        </p:spPr>
        <p:txBody>
          <a:bodyPr lIns="0" tIns="0" rIns="0" bIns="0">
            <a:spAutoFit/>
          </a:bodyPr>
          <a:lstStyle/>
          <a:p>
            <a:pPr marL="107950" indent="-88900" eaLnBrk="1" hangingPunct="1">
              <a:lnSpc>
                <a:spcPts val="1913"/>
              </a:lnSpc>
              <a:defRPr/>
            </a:pPr>
            <a:r>
              <a:rPr lang="en-US" altLang="zh-CN" sz="1600" b="1">
                <a:solidFill>
                  <a:srgbClr val="515BA8"/>
                </a:solidFill>
                <a:cs typeface="Arial" panose="020B0604020202020204" pitchFamily="34" charset="0"/>
                <a:sym typeface="Arial" panose="020B0604020202020204" pitchFamily="34" charset="0"/>
              </a:rPr>
              <a:t>10 Years Local &amp; International Tax Holiday </a:t>
            </a:r>
            <a:r>
              <a:rPr lang="en-US" altLang="zh-CN" sz="1200">
                <a:solidFill>
                  <a:srgbClr val="7A7C7F"/>
                </a:solidFill>
                <a:cs typeface="Arial" panose="020B0604020202020204" pitchFamily="34" charset="0"/>
                <a:sym typeface="Arial" panose="020B0604020202020204" pitchFamily="34" charset="0"/>
              </a:rPr>
              <a:t>Exemption from all income taxes (withholding tax, presumptive tax), property tax for 10 years from date of issuance of a license by STZ Authority</a:t>
            </a:r>
          </a:p>
          <a:p>
            <a:pPr marL="1079500" eaLnBrk="1" hangingPunct="1">
              <a:lnSpc>
                <a:spcPts val="2288"/>
              </a:lnSpc>
              <a:spcBef>
                <a:spcPts val="2313"/>
              </a:spcBef>
              <a:defRPr/>
            </a:pPr>
            <a:r>
              <a:rPr lang="en-US" altLang="zh-CN" sz="1600" b="1">
                <a:solidFill>
                  <a:srgbClr val="07B59A"/>
                </a:solidFill>
                <a:cs typeface="Arial" panose="020B0604020202020204" pitchFamily="34" charset="0"/>
                <a:sym typeface="Arial" panose="020B0604020202020204" pitchFamily="34" charset="0"/>
              </a:rPr>
              <a:t>Repatriation</a:t>
            </a:r>
          </a:p>
          <a:p>
            <a:pPr marL="1079500" eaLnBrk="1" hangingPunct="1">
              <a:lnSpc>
                <a:spcPts val="1638"/>
              </a:lnSpc>
              <a:spcBef>
                <a:spcPts val="525"/>
              </a:spcBef>
              <a:defRPr/>
            </a:pPr>
            <a:r>
              <a:rPr lang="en-US" altLang="zh-CN" sz="1200">
                <a:solidFill>
                  <a:srgbClr val="7A7C7F"/>
                </a:solidFill>
                <a:cs typeface="Arial" panose="020B0604020202020204" pitchFamily="34" charset="0"/>
                <a:sym typeface="Arial" panose="020B0604020202020204" pitchFamily="34" charset="0"/>
              </a:rPr>
              <a:t>100% repatriation of dividend and investment allowed to foreign IT investors</a:t>
            </a:r>
          </a:p>
          <a:p>
            <a:pPr marL="1111250" eaLnBrk="1" hangingPunct="1">
              <a:lnSpc>
                <a:spcPts val="2288"/>
              </a:lnSpc>
              <a:spcBef>
                <a:spcPts val="6450"/>
              </a:spcBef>
              <a:defRPr/>
            </a:pPr>
            <a:r>
              <a:rPr lang="en-US" altLang="zh-CN" sz="1600" b="1">
                <a:solidFill>
                  <a:srgbClr val="1C919F"/>
                </a:solidFill>
                <a:cs typeface="Arial" panose="020B0604020202020204" pitchFamily="34" charset="0"/>
                <a:sym typeface="Arial" panose="020B0604020202020204" pitchFamily="34" charset="0"/>
              </a:rPr>
              <a:t>Cost-Effective Real Estate</a:t>
            </a:r>
          </a:p>
          <a:p>
            <a:pPr marL="1111250" eaLnBrk="1" hangingPunct="1">
              <a:lnSpc>
                <a:spcPts val="1625"/>
              </a:lnSpc>
              <a:spcBef>
                <a:spcPts val="488"/>
              </a:spcBef>
              <a:defRPr/>
            </a:pPr>
            <a:r>
              <a:rPr lang="en-US" altLang="zh-CN" sz="1200">
                <a:solidFill>
                  <a:srgbClr val="7A7C7F"/>
                </a:solidFill>
                <a:cs typeface="Arial" panose="020B0604020202020204" pitchFamily="34" charset="0"/>
                <a:sym typeface="Arial" panose="020B0604020202020204" pitchFamily="34" charset="0"/>
              </a:rPr>
              <a:t>Turning around defunct factories into technology business hubs housing one or more companies</a:t>
            </a:r>
          </a:p>
          <a:p>
            <a:pPr eaLnBrk="1" hangingPunct="1">
              <a:lnSpc>
                <a:spcPts val="2288"/>
              </a:lnSpc>
              <a:spcBef>
                <a:spcPts val="3200"/>
              </a:spcBef>
              <a:defRPr/>
            </a:pPr>
            <a:r>
              <a:rPr lang="en-US" altLang="zh-CN" sz="1600" b="1">
                <a:solidFill>
                  <a:srgbClr val="16A0C1"/>
                </a:solidFill>
                <a:cs typeface="Arial" panose="020B0604020202020204" pitchFamily="34" charset="0"/>
                <a:sym typeface="Arial" panose="020B0604020202020204" pitchFamily="34" charset="0"/>
              </a:rPr>
              <a:t>Other Benefits</a:t>
            </a:r>
          </a:p>
          <a:p>
            <a:pPr eaLnBrk="1" hangingPunct="1">
              <a:lnSpc>
                <a:spcPts val="1625"/>
              </a:lnSpc>
              <a:spcBef>
                <a:spcPts val="488"/>
              </a:spcBef>
              <a:defRPr/>
            </a:pPr>
            <a:r>
              <a:rPr lang="en-US" altLang="zh-CN" sz="1200">
                <a:solidFill>
                  <a:srgbClr val="7A7C7F"/>
                </a:solidFill>
                <a:cs typeface="Arial" panose="020B0604020202020204" pitchFamily="34" charset="0"/>
                <a:sym typeface="Arial" panose="020B0604020202020204" pitchFamily="34" charset="0"/>
              </a:rPr>
              <a:t>Supply of uninterrupted power and other resources &amp; guaranteed high-speed internet for companies as well as data centers which will be established inside the STZs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23813"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2"/>
          <p:cNvSpPr txBox="1">
            <a:spLocks noChangeArrowheads="1"/>
          </p:cNvSpPr>
          <p:nvPr/>
        </p:nvSpPr>
        <p:spPr bwMode="auto">
          <a:xfrm>
            <a:off x="563563" y="458788"/>
            <a:ext cx="4154487"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3438"/>
              </a:lnSpc>
              <a:spcBef>
                <a:spcPct val="0"/>
              </a:spcBef>
              <a:buFontTx/>
              <a:buNone/>
            </a:pPr>
            <a:r>
              <a:rPr lang="en-US" altLang="zh-CN" sz="2400" b="1">
                <a:solidFill>
                  <a:srgbClr val="525AA7"/>
                </a:solidFill>
                <a:cs typeface="Arial" panose="020B0604020202020204" pitchFamily="34" charset="0"/>
                <a:sym typeface="Arial" panose="020B0604020202020204" pitchFamily="34" charset="0"/>
              </a:rPr>
              <a:t>WHY PAKISTAN </a:t>
            </a:r>
          </a:p>
          <a:p>
            <a:pPr eaLnBrk="1" hangingPunct="1">
              <a:lnSpc>
                <a:spcPts val="2288"/>
              </a:lnSpc>
              <a:spcBef>
                <a:spcPts val="813"/>
              </a:spcBef>
              <a:buFontTx/>
              <a:buNone/>
            </a:pPr>
            <a:r>
              <a:rPr lang="en-US" altLang="zh-CN" sz="1600" b="1">
                <a:solidFill>
                  <a:srgbClr val="09B499"/>
                </a:solidFill>
                <a:cs typeface="Arial" panose="020B0604020202020204" pitchFamily="34" charset="0"/>
                <a:sym typeface="Arial" panose="020B0604020202020204" pitchFamily="34" charset="0"/>
              </a:rPr>
              <a:t>LOCATION, LABOR, LOCAL ECO-SYSTEM</a:t>
            </a:r>
          </a:p>
        </p:txBody>
      </p:sp>
      <p:sp>
        <p:nvSpPr>
          <p:cNvPr id="2" name="Text Box 3"/>
          <p:cNvSpPr txBox="1">
            <a:spLocks noChangeArrowheads="1"/>
          </p:cNvSpPr>
          <p:nvPr/>
        </p:nvSpPr>
        <p:spPr bwMode="auto">
          <a:xfrm>
            <a:off x="1031875" y="1892300"/>
            <a:ext cx="252413" cy="2871788"/>
          </a:xfrm>
          <a:prstGeom prst="rect">
            <a:avLst/>
          </a:prstGeom>
          <a:noFill/>
          <a:ln>
            <a:noFill/>
          </a:ln>
          <a:effectLst/>
        </p:spPr>
        <p:txBody>
          <a:bodyPr lIns="0" tIns="0" rIns="0" bIns="0">
            <a:spAutoFit/>
          </a:bodyPr>
          <a:lstStyle/>
          <a:p>
            <a:pPr marL="25400" eaLnBrk="1" hangingPunct="1">
              <a:lnSpc>
                <a:spcPts val="3150"/>
              </a:lnSpc>
              <a:defRPr/>
            </a:pPr>
            <a:r>
              <a:rPr lang="en-US" altLang="zh-CN" sz="2400">
                <a:solidFill>
                  <a:srgbClr val="FFFFFF"/>
                </a:solidFill>
                <a:latin typeface="Gotham" charset="0"/>
                <a:cs typeface="Gotham" charset="0"/>
                <a:sym typeface="Gotham" charset="0"/>
              </a:rPr>
              <a:t>1</a:t>
            </a:r>
          </a:p>
          <a:p>
            <a:pPr eaLnBrk="1" hangingPunct="1">
              <a:lnSpc>
                <a:spcPts val="3150"/>
              </a:lnSpc>
              <a:spcBef>
                <a:spcPts val="16313"/>
              </a:spcBef>
              <a:defRPr/>
            </a:pPr>
            <a:r>
              <a:rPr lang="en-US" altLang="zh-CN" sz="2400">
                <a:solidFill>
                  <a:srgbClr val="FFFFFF"/>
                </a:solidFill>
                <a:latin typeface="Gotham" charset="0"/>
                <a:cs typeface="Gotham" charset="0"/>
                <a:sym typeface="Gotham" charset="0"/>
              </a:rPr>
              <a:t>3</a:t>
            </a:r>
          </a:p>
        </p:txBody>
      </p:sp>
      <p:sp>
        <p:nvSpPr>
          <p:cNvPr id="14340" name="Text Box 4"/>
          <p:cNvSpPr txBox="1">
            <a:spLocks noChangeArrowheads="1"/>
          </p:cNvSpPr>
          <p:nvPr/>
        </p:nvSpPr>
        <p:spPr bwMode="auto">
          <a:xfrm>
            <a:off x="1871663" y="1995488"/>
            <a:ext cx="3981450" cy="4291012"/>
          </a:xfrm>
          <a:prstGeom prst="rect">
            <a:avLst/>
          </a:prstGeom>
          <a:noFill/>
          <a:ln>
            <a:noFill/>
          </a:ln>
          <a:effectLst/>
        </p:spPr>
        <p:txBody>
          <a:bodyPr lIns="0" tIns="0" rIns="0" bIns="0">
            <a:spAutoFit/>
          </a:bodyPr>
          <a:lstStyle/>
          <a:p>
            <a:pPr eaLnBrk="1" hangingPunct="1">
              <a:lnSpc>
                <a:spcPts val="2288"/>
              </a:lnSpc>
              <a:defRPr/>
            </a:pPr>
            <a:r>
              <a:rPr lang="en-US" altLang="zh-CN" sz="1600" b="1">
                <a:solidFill>
                  <a:srgbClr val="16A0C1"/>
                </a:solidFill>
                <a:cs typeface="Arial" panose="020B0604020202020204" pitchFamily="34" charset="0"/>
                <a:sym typeface="Arial" panose="020B0604020202020204" pitchFamily="34" charset="0"/>
              </a:rPr>
              <a:t>High Broadband Users</a:t>
            </a:r>
          </a:p>
          <a:p>
            <a:pPr marL="190500" eaLnBrk="1" hangingPunct="1">
              <a:lnSpc>
                <a:spcPts val="1638"/>
              </a:lnSpc>
              <a:spcBef>
                <a:spcPts val="1063"/>
              </a:spcBef>
              <a:defRPr/>
            </a:pPr>
            <a:r>
              <a:rPr lang="en-US" altLang="zh-CN" sz="1200">
                <a:solidFill>
                  <a:srgbClr val="7A7C7F"/>
                </a:solidFill>
                <a:cs typeface="Arial" panose="020B0604020202020204" pitchFamily="34" charset="0"/>
                <a:sym typeface="Arial" panose="020B0604020202020204" pitchFamily="34" charset="0"/>
              </a:rPr>
              <a:t>3 Million Telephone subscribers</a:t>
            </a:r>
          </a:p>
          <a:p>
            <a:pPr marL="190500"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87 Million Broadband subscribers</a:t>
            </a:r>
          </a:p>
          <a:p>
            <a:pPr marL="190500"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169 Million Cellular subscribers</a:t>
            </a:r>
          </a:p>
          <a:p>
            <a:pPr marL="190500"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85 Million 3G/4G subscribers</a:t>
            </a:r>
          </a:p>
          <a:p>
            <a:pPr eaLnBrk="1" hangingPunct="1">
              <a:lnSpc>
                <a:spcPts val="2288"/>
              </a:lnSpc>
              <a:spcBef>
                <a:spcPts val="9513"/>
              </a:spcBef>
              <a:defRPr/>
            </a:pPr>
            <a:r>
              <a:rPr lang="en-US" altLang="zh-CN" sz="1600" b="1">
                <a:solidFill>
                  <a:srgbClr val="1C919F"/>
                </a:solidFill>
                <a:cs typeface="Arial" panose="020B0604020202020204" pitchFamily="34" charset="0"/>
                <a:sym typeface="Arial" panose="020B0604020202020204" pitchFamily="34" charset="0"/>
              </a:rPr>
              <a:t>Spring Board Pakistan</a:t>
            </a:r>
          </a:p>
          <a:p>
            <a:pPr marL="190500" eaLnBrk="1" hangingPunct="1">
              <a:lnSpc>
                <a:spcPts val="1638"/>
              </a:lnSpc>
              <a:spcBef>
                <a:spcPts val="963"/>
              </a:spcBef>
              <a:defRPr/>
            </a:pPr>
            <a:r>
              <a:rPr lang="en-US" altLang="zh-CN" sz="1200">
                <a:solidFill>
                  <a:srgbClr val="7A7C7F"/>
                </a:solidFill>
                <a:cs typeface="Arial" panose="020B0604020202020204" pitchFamily="34" charset="0"/>
                <a:sym typeface="Arial" panose="020B0604020202020204" pitchFamily="34" charset="0"/>
              </a:rPr>
              <a:t>Pakistan - Center of the World</a:t>
            </a:r>
          </a:p>
          <a:p>
            <a:pPr marL="190500"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Internet corridor for Central Asia, Eastern part of China, GCC, Africa, South East Asia, Oceania</a:t>
            </a:r>
          </a:p>
          <a:p>
            <a:pPr marL="190500"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5 Hours Advantage – 5 hours behind Melbourne,</a:t>
            </a:r>
          </a:p>
          <a:p>
            <a:pPr marL="190500"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5 hours ahead of London</a:t>
            </a:r>
          </a:p>
          <a:p>
            <a:pPr marL="190500"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Destination for IT services excellence centers and back offices</a:t>
            </a:r>
          </a:p>
        </p:txBody>
      </p:sp>
      <p:sp>
        <p:nvSpPr>
          <p:cNvPr id="14341" name="Text Box 5"/>
          <p:cNvSpPr txBox="1">
            <a:spLocks noChangeArrowheads="1"/>
          </p:cNvSpPr>
          <p:nvPr/>
        </p:nvSpPr>
        <p:spPr bwMode="auto">
          <a:xfrm>
            <a:off x="6764338" y="1892300"/>
            <a:ext cx="279400" cy="2871788"/>
          </a:xfrm>
          <a:prstGeom prst="rect">
            <a:avLst/>
          </a:prstGeom>
          <a:noFill/>
          <a:ln>
            <a:noFill/>
          </a:ln>
          <a:effectLst/>
        </p:spPr>
        <p:txBody>
          <a:bodyPr lIns="0" tIns="0" rIns="0" bIns="0">
            <a:spAutoFit/>
          </a:bodyPr>
          <a:lstStyle/>
          <a:p>
            <a:pPr marL="25400" eaLnBrk="1" hangingPunct="1">
              <a:lnSpc>
                <a:spcPts val="3150"/>
              </a:lnSpc>
              <a:defRPr/>
            </a:pPr>
            <a:r>
              <a:rPr lang="en-US" altLang="zh-CN" sz="2400">
                <a:solidFill>
                  <a:srgbClr val="FFFFFF"/>
                </a:solidFill>
                <a:latin typeface="Gotham" charset="0"/>
                <a:cs typeface="Gotham" charset="0"/>
                <a:sym typeface="Gotham" charset="0"/>
              </a:rPr>
              <a:t>2</a:t>
            </a:r>
          </a:p>
          <a:p>
            <a:pPr eaLnBrk="1" hangingPunct="1">
              <a:lnSpc>
                <a:spcPts val="3150"/>
              </a:lnSpc>
              <a:spcBef>
                <a:spcPts val="16313"/>
              </a:spcBef>
              <a:defRPr/>
            </a:pPr>
            <a:r>
              <a:rPr lang="en-US" altLang="zh-CN" sz="2400">
                <a:solidFill>
                  <a:srgbClr val="FFFFFF"/>
                </a:solidFill>
                <a:latin typeface="Gotham" charset="0"/>
                <a:cs typeface="Gotham" charset="0"/>
                <a:sym typeface="Gotham" charset="0"/>
              </a:rPr>
              <a:t>4</a:t>
            </a:r>
          </a:p>
        </p:txBody>
      </p:sp>
      <p:sp>
        <p:nvSpPr>
          <p:cNvPr id="14342" name="Text Box 6"/>
          <p:cNvSpPr txBox="1">
            <a:spLocks noChangeArrowheads="1"/>
          </p:cNvSpPr>
          <p:nvPr/>
        </p:nvSpPr>
        <p:spPr bwMode="auto">
          <a:xfrm>
            <a:off x="7702550" y="1995488"/>
            <a:ext cx="4070350" cy="3478212"/>
          </a:xfrm>
          <a:prstGeom prst="rect">
            <a:avLst/>
          </a:prstGeom>
          <a:noFill/>
          <a:ln>
            <a:noFill/>
          </a:ln>
          <a:effectLst/>
        </p:spPr>
        <p:txBody>
          <a:bodyPr lIns="0" tIns="0" rIns="0" bIns="0">
            <a:spAutoFit/>
          </a:bodyPr>
          <a:lstStyle/>
          <a:p>
            <a:pPr eaLnBrk="1" hangingPunct="1">
              <a:lnSpc>
                <a:spcPts val="2288"/>
              </a:lnSpc>
              <a:defRPr/>
            </a:pPr>
            <a:r>
              <a:rPr lang="en-US" altLang="zh-CN" sz="1600" b="1">
                <a:solidFill>
                  <a:srgbClr val="515BA8"/>
                </a:solidFill>
                <a:cs typeface="Arial" panose="020B0604020202020204" pitchFamily="34" charset="0"/>
                <a:sym typeface="Arial" panose="020B0604020202020204" pitchFamily="34" charset="0"/>
              </a:rPr>
              <a:t>Cost Effective Operations</a:t>
            </a:r>
          </a:p>
          <a:p>
            <a:pPr marL="203200" eaLnBrk="1" hangingPunct="1">
              <a:lnSpc>
                <a:spcPts val="1638"/>
              </a:lnSpc>
              <a:spcBef>
                <a:spcPts val="1063"/>
              </a:spcBef>
              <a:defRPr/>
            </a:pPr>
            <a:r>
              <a:rPr lang="en-US" altLang="zh-CN" sz="1200">
                <a:solidFill>
                  <a:srgbClr val="7A7C7F"/>
                </a:solidFill>
                <a:cs typeface="Arial" panose="020B0604020202020204" pitchFamily="34" charset="0"/>
                <a:sym typeface="Arial" panose="020B0604020202020204" pitchFamily="34" charset="0"/>
              </a:rPr>
              <a:t>70% savings on opex</a:t>
            </a:r>
          </a:p>
          <a:p>
            <a:pPr marL="203200"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Tax exemption on dividend income and long-term capital gains from investments in a VC undertaking for 10 years Custom duty waiver for export services and operations Low Cost and Skilled Labor Pool</a:t>
            </a:r>
          </a:p>
          <a:p>
            <a:pPr eaLnBrk="1" hangingPunct="1">
              <a:lnSpc>
                <a:spcPts val="2288"/>
              </a:lnSpc>
              <a:spcBef>
                <a:spcPts val="8313"/>
              </a:spcBef>
              <a:defRPr/>
            </a:pPr>
            <a:r>
              <a:rPr lang="en-US" altLang="zh-CN" sz="1600" b="1">
                <a:solidFill>
                  <a:srgbClr val="07B59A"/>
                </a:solidFill>
                <a:cs typeface="Arial" panose="020B0604020202020204" pitchFamily="34" charset="0"/>
                <a:sym typeface="Arial" panose="020B0604020202020204" pitchFamily="34" charset="0"/>
              </a:rPr>
              <a:t>Startups Eco System</a:t>
            </a:r>
          </a:p>
          <a:p>
            <a:pPr marL="203200" eaLnBrk="1" hangingPunct="1">
              <a:lnSpc>
                <a:spcPts val="1638"/>
              </a:lnSpc>
              <a:spcBef>
                <a:spcPts val="563"/>
              </a:spcBef>
              <a:defRPr/>
            </a:pPr>
            <a:r>
              <a:rPr lang="en-US" altLang="zh-CN" sz="1200">
                <a:solidFill>
                  <a:srgbClr val="7A7C7F"/>
                </a:solidFill>
                <a:cs typeface="Arial" panose="020B0604020202020204" pitchFamily="34" charset="0"/>
                <a:sym typeface="Arial" panose="020B0604020202020204" pitchFamily="34" charset="0"/>
              </a:rPr>
              <a:t>Startups Eco-systems including</a:t>
            </a:r>
          </a:p>
          <a:p>
            <a:pPr marL="203200"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Fintech, Edu-tech, Social Transports, Healthcare, Marketing, Real Estate, Automobiles, Food Business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1"/>
          <p:cNvSpPr>
            <a:spLocks/>
          </p:cNvSpPr>
          <p:nvPr/>
        </p:nvSpPr>
        <p:spPr bwMode="auto">
          <a:xfrm>
            <a:off x="0" y="0"/>
            <a:ext cx="12725400" cy="7150100"/>
          </a:xfrm>
          <a:custGeom>
            <a:avLst/>
            <a:gdLst>
              <a:gd name="T0" fmla="*/ 0 w 8016"/>
              <a:gd name="T1" fmla="*/ 2147483646 h 4504"/>
              <a:gd name="T2" fmla="*/ 2147483646 w 8016"/>
              <a:gd name="T3" fmla="*/ 2147483646 h 4504"/>
              <a:gd name="T4" fmla="*/ 2147483646 w 8016"/>
              <a:gd name="T5" fmla="*/ 0 h 4504"/>
              <a:gd name="T6" fmla="*/ 0 w 8016"/>
              <a:gd name="T7" fmla="*/ 0 h 4504"/>
              <a:gd name="T8" fmla="*/ 0 w 8016"/>
              <a:gd name="T9" fmla="*/ 2147483646 h 4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16" h="4504">
                <a:moveTo>
                  <a:pt x="0" y="4504"/>
                </a:moveTo>
                <a:lnTo>
                  <a:pt x="8016" y="4504"/>
                </a:lnTo>
                <a:lnTo>
                  <a:pt x="8016" y="0"/>
                </a:lnTo>
                <a:lnTo>
                  <a:pt x="0" y="0"/>
                </a:lnTo>
                <a:lnTo>
                  <a:pt x="0" y="4504"/>
                </a:lnTo>
                <a:close/>
              </a:path>
            </a:pathLst>
          </a:custGeom>
          <a:solidFill>
            <a:srgbClr val="FFFFFF"/>
          </a:solidFill>
          <a:ln w="0" cap="flat">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5363" name="Picture 2"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438" y="284163"/>
            <a:ext cx="8794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8850" y="279400"/>
            <a:ext cx="942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Freeform 4"/>
          <p:cNvSpPr>
            <a:spLocks/>
          </p:cNvSpPr>
          <p:nvPr/>
        </p:nvSpPr>
        <p:spPr bwMode="auto">
          <a:xfrm>
            <a:off x="3216275" y="677863"/>
            <a:ext cx="6499225" cy="38100"/>
          </a:xfrm>
          <a:custGeom>
            <a:avLst/>
            <a:gdLst>
              <a:gd name="T0" fmla="*/ 2147483646 w 4094"/>
              <a:gd name="T1" fmla="*/ 2147483646 h 24"/>
              <a:gd name="T2" fmla="*/ 0 w 4094"/>
              <a:gd name="T3" fmla="*/ 2147483646 h 24"/>
              <a:gd name="T4" fmla="*/ 0 w 4094"/>
              <a:gd name="T5" fmla="*/ 0 h 24"/>
              <a:gd name="T6" fmla="*/ 2147483646 w 4094"/>
              <a:gd name="T7" fmla="*/ 0 h 24"/>
              <a:gd name="T8" fmla="*/ 2147483646 w 4094"/>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4" h="24">
                <a:moveTo>
                  <a:pt x="4094" y="24"/>
                </a:moveTo>
                <a:lnTo>
                  <a:pt x="0" y="24"/>
                </a:lnTo>
                <a:lnTo>
                  <a:pt x="0" y="0"/>
                </a:lnTo>
                <a:lnTo>
                  <a:pt x="4094" y="0"/>
                </a:lnTo>
                <a:lnTo>
                  <a:pt x="4094" y="24"/>
                </a:lnTo>
                <a:close/>
              </a:path>
            </a:pathLst>
          </a:custGeom>
          <a:solidFill>
            <a:srgbClr val="AFB0B0"/>
          </a:solidFill>
          <a:ln w="0" cap="flat">
            <a:solidFill>
              <a:srgbClr val="AFB0B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Freeform 5"/>
          <p:cNvSpPr>
            <a:spLocks/>
          </p:cNvSpPr>
          <p:nvPr/>
        </p:nvSpPr>
        <p:spPr bwMode="auto">
          <a:xfrm>
            <a:off x="3597275" y="5748338"/>
            <a:ext cx="571500" cy="571500"/>
          </a:xfrm>
          <a:custGeom>
            <a:avLst/>
            <a:gdLst>
              <a:gd name="T0" fmla="*/ 2147483646 w 360"/>
              <a:gd name="T1" fmla="*/ 2147483646 h 360"/>
              <a:gd name="T2" fmla="*/ 2147483646 w 360"/>
              <a:gd name="T3" fmla="*/ 2147483646 h 360"/>
              <a:gd name="T4" fmla="*/ 0 w 360"/>
              <a:gd name="T5" fmla="*/ 2147483646 h 360"/>
              <a:gd name="T6" fmla="*/ 2147483646 w 360"/>
              <a:gd name="T7" fmla="*/ 0 h 360"/>
              <a:gd name="T8" fmla="*/ 2147483646 w 360"/>
              <a:gd name="T9" fmla="*/ 2147483646 h 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 h="360">
                <a:moveTo>
                  <a:pt x="360" y="180"/>
                </a:moveTo>
                <a:cubicBezTo>
                  <a:pt x="360" y="279"/>
                  <a:pt x="279" y="360"/>
                  <a:pt x="180" y="360"/>
                </a:cubicBezTo>
                <a:cubicBezTo>
                  <a:pt x="81" y="360"/>
                  <a:pt x="0" y="279"/>
                  <a:pt x="0" y="180"/>
                </a:cubicBezTo>
                <a:cubicBezTo>
                  <a:pt x="0" y="81"/>
                  <a:pt x="81" y="0"/>
                  <a:pt x="180" y="0"/>
                </a:cubicBezTo>
                <a:cubicBezTo>
                  <a:pt x="279" y="0"/>
                  <a:pt x="360" y="81"/>
                  <a:pt x="360" y="180"/>
                </a:cubicBezTo>
              </a:path>
            </a:pathLst>
          </a:custGeom>
          <a:solidFill>
            <a:srgbClr val="16A0C1"/>
          </a:solidFill>
          <a:ln w="0" cap="flat">
            <a:solidFill>
              <a:srgbClr val="16A0C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Freeform 6"/>
          <p:cNvSpPr>
            <a:spLocks/>
          </p:cNvSpPr>
          <p:nvPr/>
        </p:nvSpPr>
        <p:spPr bwMode="auto">
          <a:xfrm>
            <a:off x="3597275" y="3038475"/>
            <a:ext cx="571500" cy="571500"/>
          </a:xfrm>
          <a:custGeom>
            <a:avLst/>
            <a:gdLst>
              <a:gd name="T0" fmla="*/ 2147483646 w 360"/>
              <a:gd name="T1" fmla="*/ 2147483646 h 360"/>
              <a:gd name="T2" fmla="*/ 2147483646 w 360"/>
              <a:gd name="T3" fmla="*/ 2147483646 h 360"/>
              <a:gd name="T4" fmla="*/ 0 w 360"/>
              <a:gd name="T5" fmla="*/ 2147483646 h 360"/>
              <a:gd name="T6" fmla="*/ 2147483646 w 360"/>
              <a:gd name="T7" fmla="*/ 0 h 360"/>
              <a:gd name="T8" fmla="*/ 2147483646 w 360"/>
              <a:gd name="T9" fmla="*/ 2147483646 h 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 h="360">
                <a:moveTo>
                  <a:pt x="360" y="180"/>
                </a:moveTo>
                <a:cubicBezTo>
                  <a:pt x="360" y="279"/>
                  <a:pt x="279" y="360"/>
                  <a:pt x="180" y="360"/>
                </a:cubicBezTo>
                <a:cubicBezTo>
                  <a:pt x="81" y="360"/>
                  <a:pt x="0" y="279"/>
                  <a:pt x="0" y="180"/>
                </a:cubicBezTo>
                <a:cubicBezTo>
                  <a:pt x="0" y="81"/>
                  <a:pt x="81" y="0"/>
                  <a:pt x="180" y="0"/>
                </a:cubicBezTo>
                <a:cubicBezTo>
                  <a:pt x="279" y="0"/>
                  <a:pt x="360" y="81"/>
                  <a:pt x="360" y="180"/>
                </a:cubicBezTo>
              </a:path>
            </a:pathLst>
          </a:custGeom>
          <a:solidFill>
            <a:srgbClr val="1C919F"/>
          </a:solidFill>
          <a:ln w="0" cap="flat">
            <a:solidFill>
              <a:srgbClr val="1C919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Freeform 7"/>
          <p:cNvSpPr>
            <a:spLocks/>
          </p:cNvSpPr>
          <p:nvPr/>
        </p:nvSpPr>
        <p:spPr bwMode="auto">
          <a:xfrm>
            <a:off x="3597275" y="4441825"/>
            <a:ext cx="571500" cy="569913"/>
          </a:xfrm>
          <a:custGeom>
            <a:avLst/>
            <a:gdLst>
              <a:gd name="T0" fmla="*/ 2147483646 w 360"/>
              <a:gd name="T1" fmla="*/ 2147483646 h 359"/>
              <a:gd name="T2" fmla="*/ 2147483646 w 360"/>
              <a:gd name="T3" fmla="*/ 2147483646 h 359"/>
              <a:gd name="T4" fmla="*/ 0 w 360"/>
              <a:gd name="T5" fmla="*/ 2147483646 h 359"/>
              <a:gd name="T6" fmla="*/ 2147483646 w 360"/>
              <a:gd name="T7" fmla="*/ 0 h 359"/>
              <a:gd name="T8" fmla="*/ 2147483646 w 360"/>
              <a:gd name="T9" fmla="*/ 2147483646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 h="359">
                <a:moveTo>
                  <a:pt x="360" y="180"/>
                </a:moveTo>
                <a:cubicBezTo>
                  <a:pt x="360" y="279"/>
                  <a:pt x="279" y="360"/>
                  <a:pt x="180" y="360"/>
                </a:cubicBezTo>
                <a:cubicBezTo>
                  <a:pt x="81" y="360"/>
                  <a:pt x="0" y="279"/>
                  <a:pt x="0" y="180"/>
                </a:cubicBezTo>
                <a:cubicBezTo>
                  <a:pt x="0" y="81"/>
                  <a:pt x="81" y="0"/>
                  <a:pt x="180" y="0"/>
                </a:cubicBezTo>
                <a:cubicBezTo>
                  <a:pt x="279" y="0"/>
                  <a:pt x="360" y="81"/>
                  <a:pt x="360" y="180"/>
                </a:cubicBezTo>
              </a:path>
            </a:pathLst>
          </a:custGeom>
          <a:solidFill>
            <a:srgbClr val="07B59A"/>
          </a:solidFill>
          <a:ln w="0" cap="flat">
            <a:solidFill>
              <a:srgbClr val="07B59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Freeform 8"/>
          <p:cNvSpPr>
            <a:spLocks/>
          </p:cNvSpPr>
          <p:nvPr/>
        </p:nvSpPr>
        <p:spPr bwMode="auto">
          <a:xfrm>
            <a:off x="3597275" y="1751013"/>
            <a:ext cx="571500" cy="569912"/>
          </a:xfrm>
          <a:custGeom>
            <a:avLst/>
            <a:gdLst>
              <a:gd name="T0" fmla="*/ 2147483646 w 360"/>
              <a:gd name="T1" fmla="*/ 2147483646 h 359"/>
              <a:gd name="T2" fmla="*/ 2147483646 w 360"/>
              <a:gd name="T3" fmla="*/ 2147483646 h 359"/>
              <a:gd name="T4" fmla="*/ 0 w 360"/>
              <a:gd name="T5" fmla="*/ 2147483646 h 359"/>
              <a:gd name="T6" fmla="*/ 2147483646 w 360"/>
              <a:gd name="T7" fmla="*/ 0 h 359"/>
              <a:gd name="T8" fmla="*/ 2147483646 w 360"/>
              <a:gd name="T9" fmla="*/ 2147483646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 h="359">
                <a:moveTo>
                  <a:pt x="360" y="180"/>
                </a:moveTo>
                <a:cubicBezTo>
                  <a:pt x="360" y="279"/>
                  <a:pt x="279" y="360"/>
                  <a:pt x="180" y="360"/>
                </a:cubicBezTo>
                <a:cubicBezTo>
                  <a:pt x="81" y="360"/>
                  <a:pt x="0" y="279"/>
                  <a:pt x="0" y="180"/>
                </a:cubicBezTo>
                <a:cubicBezTo>
                  <a:pt x="0" y="81"/>
                  <a:pt x="81" y="0"/>
                  <a:pt x="180" y="0"/>
                </a:cubicBezTo>
                <a:cubicBezTo>
                  <a:pt x="279" y="0"/>
                  <a:pt x="360" y="81"/>
                  <a:pt x="360" y="180"/>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Freeform 9"/>
          <p:cNvSpPr>
            <a:spLocks/>
          </p:cNvSpPr>
          <p:nvPr/>
        </p:nvSpPr>
        <p:spPr bwMode="auto">
          <a:xfrm>
            <a:off x="4510088" y="1785938"/>
            <a:ext cx="96837" cy="98425"/>
          </a:xfrm>
          <a:custGeom>
            <a:avLst/>
            <a:gdLst>
              <a:gd name="T0" fmla="*/ 2147483646 w 61"/>
              <a:gd name="T1" fmla="*/ 2147483646 h 62"/>
              <a:gd name="T2" fmla="*/ 2147483646 w 61"/>
              <a:gd name="T3" fmla="*/ 2147483646 h 62"/>
              <a:gd name="T4" fmla="*/ 2147483646 w 61"/>
              <a:gd name="T5" fmla="*/ 2147483646 h 62"/>
              <a:gd name="T6" fmla="*/ 2147483646 w 61"/>
              <a:gd name="T7" fmla="*/ 2147483646 h 62"/>
              <a:gd name="T8" fmla="*/ 2147483646 w 61"/>
              <a:gd name="T9" fmla="*/ 2147483646 h 62"/>
              <a:gd name="T10" fmla="*/ 2147483646 w 61"/>
              <a:gd name="T11" fmla="*/ 2147483646 h 62"/>
              <a:gd name="T12" fmla="*/ 2147483646 w 61"/>
              <a:gd name="T13" fmla="*/ 2147483646 h 62"/>
              <a:gd name="T14" fmla="*/ 2147483646 w 61"/>
              <a:gd name="T15" fmla="*/ 2147483646 h 62"/>
              <a:gd name="T16" fmla="*/ 2147483646 w 61"/>
              <a:gd name="T17" fmla="*/ 2147483646 h 62"/>
              <a:gd name="T18" fmla="*/ 2147483646 w 61"/>
              <a:gd name="T19" fmla="*/ 2147483646 h 62"/>
              <a:gd name="T20" fmla="*/ 2147483646 w 61"/>
              <a:gd name="T21" fmla="*/ 2147483646 h 62"/>
              <a:gd name="T22" fmla="*/ 2147483646 w 61"/>
              <a:gd name="T23" fmla="*/ 2147483646 h 62"/>
              <a:gd name="T24" fmla="*/ 2147483646 w 61"/>
              <a:gd name="T25" fmla="*/ 2147483646 h 62"/>
              <a:gd name="T26" fmla="*/ 2147483646 w 61"/>
              <a:gd name="T27" fmla="*/ 2147483646 h 62"/>
              <a:gd name="T28" fmla="*/ 2147483646 w 61"/>
              <a:gd name="T29" fmla="*/ 2147483646 h 62"/>
              <a:gd name="T30" fmla="*/ 2147483646 w 61"/>
              <a:gd name="T31" fmla="*/ 2147483646 h 62"/>
              <a:gd name="T32" fmla="*/ 2147483646 w 61"/>
              <a:gd name="T33" fmla="*/ 2147483646 h 62"/>
              <a:gd name="T34" fmla="*/ 2147483646 w 61"/>
              <a:gd name="T35" fmla="*/ 2147483646 h 62"/>
              <a:gd name="T36" fmla="*/ 2147483646 w 61"/>
              <a:gd name="T37" fmla="*/ 2147483646 h 62"/>
              <a:gd name="T38" fmla="*/ 2147483646 w 61"/>
              <a:gd name="T39" fmla="*/ 2147483646 h 62"/>
              <a:gd name="T40" fmla="*/ 2147483646 w 61"/>
              <a:gd name="T41" fmla="*/ 2147483646 h 62"/>
              <a:gd name="T42" fmla="*/ 2147483646 w 61"/>
              <a:gd name="T43" fmla="*/ 2147483646 h 62"/>
              <a:gd name="T44" fmla="*/ 2147483646 w 61"/>
              <a:gd name="T45" fmla="*/ 2147483646 h 62"/>
              <a:gd name="T46" fmla="*/ 2147483646 w 61"/>
              <a:gd name="T47" fmla="*/ 2147483646 h 62"/>
              <a:gd name="T48" fmla="*/ 2147483646 w 61"/>
              <a:gd name="T49" fmla="*/ 2147483646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2">
                <a:moveTo>
                  <a:pt x="56" y="31"/>
                </a:moveTo>
                <a:cubicBezTo>
                  <a:pt x="56" y="30"/>
                  <a:pt x="56" y="29"/>
                  <a:pt x="56" y="28"/>
                </a:cubicBezTo>
                <a:cubicBezTo>
                  <a:pt x="56" y="27"/>
                  <a:pt x="57" y="26"/>
                  <a:pt x="58" y="25"/>
                </a:cubicBezTo>
                <a:cubicBezTo>
                  <a:pt x="60" y="25"/>
                  <a:pt x="61" y="27"/>
                  <a:pt x="61" y="28"/>
                </a:cubicBezTo>
                <a:cubicBezTo>
                  <a:pt x="61" y="32"/>
                  <a:pt x="61" y="36"/>
                  <a:pt x="60" y="40"/>
                </a:cubicBezTo>
                <a:cubicBezTo>
                  <a:pt x="57" y="46"/>
                  <a:pt x="54" y="51"/>
                  <a:pt x="49" y="55"/>
                </a:cubicBezTo>
                <a:cubicBezTo>
                  <a:pt x="45" y="58"/>
                  <a:pt x="40" y="60"/>
                  <a:pt x="35" y="61"/>
                </a:cubicBezTo>
                <a:cubicBezTo>
                  <a:pt x="29" y="61"/>
                  <a:pt x="23" y="61"/>
                  <a:pt x="17" y="58"/>
                </a:cubicBezTo>
                <a:cubicBezTo>
                  <a:pt x="13" y="55"/>
                  <a:pt x="9" y="52"/>
                  <a:pt x="6" y="47"/>
                </a:cubicBezTo>
                <a:cubicBezTo>
                  <a:pt x="3" y="44"/>
                  <a:pt x="2" y="40"/>
                  <a:pt x="1" y="35"/>
                </a:cubicBezTo>
                <a:cubicBezTo>
                  <a:pt x="0" y="27"/>
                  <a:pt x="2" y="20"/>
                  <a:pt x="6" y="14"/>
                </a:cubicBezTo>
                <a:cubicBezTo>
                  <a:pt x="8" y="10"/>
                  <a:pt x="12" y="7"/>
                  <a:pt x="16" y="5"/>
                </a:cubicBezTo>
                <a:cubicBezTo>
                  <a:pt x="19" y="3"/>
                  <a:pt x="22" y="2"/>
                  <a:pt x="26" y="1"/>
                </a:cubicBezTo>
                <a:cubicBezTo>
                  <a:pt x="32" y="0"/>
                  <a:pt x="38" y="1"/>
                  <a:pt x="43" y="3"/>
                </a:cubicBezTo>
                <a:cubicBezTo>
                  <a:pt x="45" y="4"/>
                  <a:pt x="45" y="5"/>
                  <a:pt x="45" y="7"/>
                </a:cubicBezTo>
                <a:cubicBezTo>
                  <a:pt x="44" y="8"/>
                  <a:pt x="43" y="9"/>
                  <a:pt x="41" y="8"/>
                </a:cubicBezTo>
                <a:cubicBezTo>
                  <a:pt x="39" y="8"/>
                  <a:pt x="37" y="7"/>
                  <a:pt x="35" y="6"/>
                </a:cubicBezTo>
                <a:cubicBezTo>
                  <a:pt x="31" y="6"/>
                  <a:pt x="26" y="6"/>
                  <a:pt x="22" y="8"/>
                </a:cubicBezTo>
                <a:cubicBezTo>
                  <a:pt x="14" y="11"/>
                  <a:pt x="8" y="17"/>
                  <a:pt x="7" y="26"/>
                </a:cubicBezTo>
                <a:cubicBezTo>
                  <a:pt x="5" y="34"/>
                  <a:pt x="7" y="41"/>
                  <a:pt x="12" y="47"/>
                </a:cubicBezTo>
                <a:cubicBezTo>
                  <a:pt x="16" y="51"/>
                  <a:pt x="21" y="54"/>
                  <a:pt x="27" y="55"/>
                </a:cubicBezTo>
                <a:cubicBezTo>
                  <a:pt x="34" y="56"/>
                  <a:pt x="41" y="54"/>
                  <a:pt x="47" y="49"/>
                </a:cubicBezTo>
                <a:cubicBezTo>
                  <a:pt x="51" y="46"/>
                  <a:pt x="54" y="41"/>
                  <a:pt x="55" y="36"/>
                </a:cubicBezTo>
                <a:cubicBezTo>
                  <a:pt x="55" y="34"/>
                  <a:pt x="55" y="32"/>
                  <a:pt x="56" y="31"/>
                </a:cubicBezTo>
                <a:cubicBezTo>
                  <a:pt x="56" y="31"/>
                  <a:pt x="56" y="31"/>
                  <a:pt x="56" y="31"/>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Freeform 10"/>
          <p:cNvSpPr>
            <a:spLocks/>
          </p:cNvSpPr>
          <p:nvPr/>
        </p:nvSpPr>
        <p:spPr bwMode="auto">
          <a:xfrm>
            <a:off x="4540250" y="1795463"/>
            <a:ext cx="66675" cy="53975"/>
          </a:xfrm>
          <a:custGeom>
            <a:avLst/>
            <a:gdLst>
              <a:gd name="T0" fmla="*/ 2147483646 w 42"/>
              <a:gd name="T1" fmla="*/ 2147483646 h 34"/>
              <a:gd name="T2" fmla="*/ 2147483646 w 42"/>
              <a:gd name="T3" fmla="*/ 2147483646 h 34"/>
              <a:gd name="T4" fmla="*/ 2147483646 w 42"/>
              <a:gd name="T5" fmla="*/ 2147483646 h 34"/>
              <a:gd name="T6" fmla="*/ 2147483646 w 42"/>
              <a:gd name="T7" fmla="*/ 2147483646 h 34"/>
              <a:gd name="T8" fmla="*/ 2147483646 w 42"/>
              <a:gd name="T9" fmla="*/ 2147483646 h 34"/>
              <a:gd name="T10" fmla="*/ 2147483646 w 42"/>
              <a:gd name="T11" fmla="*/ 2147483646 h 34"/>
              <a:gd name="T12" fmla="*/ 2147483646 w 42"/>
              <a:gd name="T13" fmla="*/ 2147483646 h 34"/>
              <a:gd name="T14" fmla="*/ 2147483646 w 42"/>
              <a:gd name="T15" fmla="*/ 2147483646 h 34"/>
              <a:gd name="T16" fmla="*/ 2147483646 w 42"/>
              <a:gd name="T17" fmla="*/ 2147483646 h 34"/>
              <a:gd name="T18" fmla="*/ 2147483646 w 42"/>
              <a:gd name="T19" fmla="*/ 2147483646 h 34"/>
              <a:gd name="T20" fmla="*/ 2147483646 w 42"/>
              <a:gd name="T21" fmla="*/ 2147483646 h 34"/>
              <a:gd name="T22" fmla="*/ 2147483646 w 42"/>
              <a:gd name="T23" fmla="*/ 2147483646 h 34"/>
              <a:gd name="T24" fmla="*/ 2147483646 w 42"/>
              <a:gd name="T25" fmla="*/ 2147483646 h 34"/>
              <a:gd name="T26" fmla="*/ 2147483646 w 42"/>
              <a:gd name="T27" fmla="*/ 2147483646 h 34"/>
              <a:gd name="T28" fmla="*/ 2147483646 w 42"/>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4">
                <a:moveTo>
                  <a:pt x="11" y="27"/>
                </a:moveTo>
                <a:cubicBezTo>
                  <a:pt x="13" y="25"/>
                  <a:pt x="15" y="23"/>
                  <a:pt x="17" y="21"/>
                </a:cubicBezTo>
                <a:cubicBezTo>
                  <a:pt x="23" y="15"/>
                  <a:pt x="30" y="8"/>
                  <a:pt x="37" y="2"/>
                </a:cubicBezTo>
                <a:cubicBezTo>
                  <a:pt x="38" y="0"/>
                  <a:pt x="40" y="0"/>
                  <a:pt x="41" y="2"/>
                </a:cubicBezTo>
                <a:cubicBezTo>
                  <a:pt x="42" y="3"/>
                  <a:pt x="42" y="4"/>
                  <a:pt x="41" y="5"/>
                </a:cubicBezTo>
                <a:cubicBezTo>
                  <a:pt x="39" y="7"/>
                  <a:pt x="37" y="8"/>
                  <a:pt x="36" y="10"/>
                </a:cubicBezTo>
                <a:cubicBezTo>
                  <a:pt x="28" y="18"/>
                  <a:pt x="21" y="25"/>
                  <a:pt x="14" y="32"/>
                </a:cubicBezTo>
                <a:cubicBezTo>
                  <a:pt x="13" y="33"/>
                  <a:pt x="12" y="34"/>
                  <a:pt x="10" y="33"/>
                </a:cubicBezTo>
                <a:cubicBezTo>
                  <a:pt x="10" y="33"/>
                  <a:pt x="9" y="33"/>
                  <a:pt x="9" y="32"/>
                </a:cubicBezTo>
                <a:cubicBezTo>
                  <a:pt x="6" y="30"/>
                  <a:pt x="4" y="27"/>
                  <a:pt x="1" y="25"/>
                </a:cubicBezTo>
                <a:cubicBezTo>
                  <a:pt x="0" y="24"/>
                  <a:pt x="0" y="22"/>
                  <a:pt x="1" y="21"/>
                </a:cubicBezTo>
                <a:cubicBezTo>
                  <a:pt x="1" y="20"/>
                  <a:pt x="3" y="19"/>
                  <a:pt x="4" y="20"/>
                </a:cubicBezTo>
                <a:cubicBezTo>
                  <a:pt x="4" y="20"/>
                  <a:pt x="5" y="20"/>
                  <a:pt x="5" y="21"/>
                </a:cubicBezTo>
                <a:cubicBezTo>
                  <a:pt x="7" y="23"/>
                  <a:pt x="9" y="25"/>
                  <a:pt x="11" y="26"/>
                </a:cubicBezTo>
                <a:cubicBezTo>
                  <a:pt x="11" y="27"/>
                  <a:pt x="11" y="27"/>
                  <a:pt x="11" y="27"/>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Freeform 11"/>
          <p:cNvSpPr>
            <a:spLocks/>
          </p:cNvSpPr>
          <p:nvPr/>
        </p:nvSpPr>
        <p:spPr bwMode="auto">
          <a:xfrm>
            <a:off x="4510088" y="1987550"/>
            <a:ext cx="96837" cy="98425"/>
          </a:xfrm>
          <a:custGeom>
            <a:avLst/>
            <a:gdLst>
              <a:gd name="T0" fmla="*/ 2147483646 w 61"/>
              <a:gd name="T1" fmla="*/ 2147483646 h 62"/>
              <a:gd name="T2" fmla="*/ 2147483646 w 61"/>
              <a:gd name="T3" fmla="*/ 2147483646 h 62"/>
              <a:gd name="T4" fmla="*/ 2147483646 w 61"/>
              <a:gd name="T5" fmla="*/ 2147483646 h 62"/>
              <a:gd name="T6" fmla="*/ 2147483646 w 61"/>
              <a:gd name="T7" fmla="*/ 2147483646 h 62"/>
              <a:gd name="T8" fmla="*/ 2147483646 w 61"/>
              <a:gd name="T9" fmla="*/ 2147483646 h 62"/>
              <a:gd name="T10" fmla="*/ 2147483646 w 61"/>
              <a:gd name="T11" fmla="*/ 2147483646 h 62"/>
              <a:gd name="T12" fmla="*/ 2147483646 w 61"/>
              <a:gd name="T13" fmla="*/ 2147483646 h 62"/>
              <a:gd name="T14" fmla="*/ 2147483646 w 61"/>
              <a:gd name="T15" fmla="*/ 2147483646 h 62"/>
              <a:gd name="T16" fmla="*/ 2147483646 w 61"/>
              <a:gd name="T17" fmla="*/ 2147483646 h 62"/>
              <a:gd name="T18" fmla="*/ 2147483646 w 61"/>
              <a:gd name="T19" fmla="*/ 2147483646 h 62"/>
              <a:gd name="T20" fmla="*/ 2147483646 w 61"/>
              <a:gd name="T21" fmla="*/ 2147483646 h 62"/>
              <a:gd name="T22" fmla="*/ 2147483646 w 61"/>
              <a:gd name="T23" fmla="*/ 2147483646 h 62"/>
              <a:gd name="T24" fmla="*/ 2147483646 w 61"/>
              <a:gd name="T25" fmla="*/ 2147483646 h 62"/>
              <a:gd name="T26" fmla="*/ 2147483646 w 61"/>
              <a:gd name="T27" fmla="*/ 2147483646 h 62"/>
              <a:gd name="T28" fmla="*/ 2147483646 w 61"/>
              <a:gd name="T29" fmla="*/ 2147483646 h 62"/>
              <a:gd name="T30" fmla="*/ 2147483646 w 61"/>
              <a:gd name="T31" fmla="*/ 2147483646 h 62"/>
              <a:gd name="T32" fmla="*/ 2147483646 w 61"/>
              <a:gd name="T33" fmla="*/ 2147483646 h 62"/>
              <a:gd name="T34" fmla="*/ 2147483646 w 61"/>
              <a:gd name="T35" fmla="*/ 2147483646 h 62"/>
              <a:gd name="T36" fmla="*/ 2147483646 w 61"/>
              <a:gd name="T37" fmla="*/ 2147483646 h 62"/>
              <a:gd name="T38" fmla="*/ 2147483646 w 61"/>
              <a:gd name="T39" fmla="*/ 2147483646 h 62"/>
              <a:gd name="T40" fmla="*/ 2147483646 w 61"/>
              <a:gd name="T41" fmla="*/ 2147483646 h 62"/>
              <a:gd name="T42" fmla="*/ 2147483646 w 61"/>
              <a:gd name="T43" fmla="*/ 2147483646 h 62"/>
              <a:gd name="T44" fmla="*/ 2147483646 w 61"/>
              <a:gd name="T45" fmla="*/ 2147483646 h 62"/>
              <a:gd name="T46" fmla="*/ 2147483646 w 61"/>
              <a:gd name="T47" fmla="*/ 2147483646 h 62"/>
              <a:gd name="T48" fmla="*/ 2147483646 w 61"/>
              <a:gd name="T49" fmla="*/ 2147483646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2">
                <a:moveTo>
                  <a:pt x="56" y="31"/>
                </a:moveTo>
                <a:cubicBezTo>
                  <a:pt x="56" y="30"/>
                  <a:pt x="56" y="29"/>
                  <a:pt x="56" y="28"/>
                </a:cubicBezTo>
                <a:cubicBezTo>
                  <a:pt x="56" y="27"/>
                  <a:pt x="57" y="26"/>
                  <a:pt x="58" y="25"/>
                </a:cubicBezTo>
                <a:cubicBezTo>
                  <a:pt x="60" y="25"/>
                  <a:pt x="61" y="27"/>
                  <a:pt x="61" y="28"/>
                </a:cubicBezTo>
                <a:cubicBezTo>
                  <a:pt x="61" y="32"/>
                  <a:pt x="61" y="36"/>
                  <a:pt x="60" y="40"/>
                </a:cubicBezTo>
                <a:cubicBezTo>
                  <a:pt x="57" y="46"/>
                  <a:pt x="54" y="51"/>
                  <a:pt x="49" y="55"/>
                </a:cubicBezTo>
                <a:cubicBezTo>
                  <a:pt x="45" y="58"/>
                  <a:pt x="40" y="60"/>
                  <a:pt x="35" y="61"/>
                </a:cubicBezTo>
                <a:cubicBezTo>
                  <a:pt x="29" y="61"/>
                  <a:pt x="23" y="61"/>
                  <a:pt x="17" y="58"/>
                </a:cubicBezTo>
                <a:cubicBezTo>
                  <a:pt x="13" y="55"/>
                  <a:pt x="9" y="52"/>
                  <a:pt x="6" y="47"/>
                </a:cubicBezTo>
                <a:cubicBezTo>
                  <a:pt x="3" y="44"/>
                  <a:pt x="2" y="40"/>
                  <a:pt x="1" y="35"/>
                </a:cubicBezTo>
                <a:cubicBezTo>
                  <a:pt x="0" y="27"/>
                  <a:pt x="2" y="20"/>
                  <a:pt x="6" y="14"/>
                </a:cubicBezTo>
                <a:cubicBezTo>
                  <a:pt x="8" y="10"/>
                  <a:pt x="12" y="7"/>
                  <a:pt x="16" y="5"/>
                </a:cubicBezTo>
                <a:cubicBezTo>
                  <a:pt x="19" y="3"/>
                  <a:pt x="22" y="2"/>
                  <a:pt x="26" y="1"/>
                </a:cubicBezTo>
                <a:cubicBezTo>
                  <a:pt x="32" y="0"/>
                  <a:pt x="38" y="1"/>
                  <a:pt x="43" y="3"/>
                </a:cubicBezTo>
                <a:cubicBezTo>
                  <a:pt x="45" y="4"/>
                  <a:pt x="45" y="5"/>
                  <a:pt x="45" y="7"/>
                </a:cubicBezTo>
                <a:cubicBezTo>
                  <a:pt x="44" y="8"/>
                  <a:pt x="43" y="9"/>
                  <a:pt x="41" y="8"/>
                </a:cubicBezTo>
                <a:cubicBezTo>
                  <a:pt x="39" y="8"/>
                  <a:pt x="37" y="7"/>
                  <a:pt x="35" y="6"/>
                </a:cubicBezTo>
                <a:cubicBezTo>
                  <a:pt x="31" y="6"/>
                  <a:pt x="26" y="6"/>
                  <a:pt x="22" y="8"/>
                </a:cubicBezTo>
                <a:cubicBezTo>
                  <a:pt x="14" y="11"/>
                  <a:pt x="8" y="17"/>
                  <a:pt x="7" y="26"/>
                </a:cubicBezTo>
                <a:cubicBezTo>
                  <a:pt x="5" y="34"/>
                  <a:pt x="7" y="41"/>
                  <a:pt x="12" y="47"/>
                </a:cubicBezTo>
                <a:cubicBezTo>
                  <a:pt x="16" y="51"/>
                  <a:pt x="21" y="54"/>
                  <a:pt x="27" y="55"/>
                </a:cubicBezTo>
                <a:cubicBezTo>
                  <a:pt x="34" y="56"/>
                  <a:pt x="41" y="54"/>
                  <a:pt x="47" y="49"/>
                </a:cubicBezTo>
                <a:cubicBezTo>
                  <a:pt x="51" y="46"/>
                  <a:pt x="54" y="41"/>
                  <a:pt x="55" y="36"/>
                </a:cubicBezTo>
                <a:cubicBezTo>
                  <a:pt x="55" y="34"/>
                  <a:pt x="55" y="32"/>
                  <a:pt x="56" y="31"/>
                </a:cubicBezTo>
                <a:cubicBezTo>
                  <a:pt x="56" y="31"/>
                  <a:pt x="56" y="31"/>
                  <a:pt x="56" y="31"/>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3" name="Freeform 12"/>
          <p:cNvSpPr>
            <a:spLocks/>
          </p:cNvSpPr>
          <p:nvPr/>
        </p:nvSpPr>
        <p:spPr bwMode="auto">
          <a:xfrm>
            <a:off x="4540250" y="1997075"/>
            <a:ext cx="66675" cy="52388"/>
          </a:xfrm>
          <a:custGeom>
            <a:avLst/>
            <a:gdLst>
              <a:gd name="T0" fmla="*/ 2147483646 w 42"/>
              <a:gd name="T1" fmla="*/ 2147483646 h 33"/>
              <a:gd name="T2" fmla="*/ 2147483646 w 42"/>
              <a:gd name="T3" fmla="*/ 2147483646 h 33"/>
              <a:gd name="T4" fmla="*/ 2147483646 w 42"/>
              <a:gd name="T5" fmla="*/ 2147483646 h 33"/>
              <a:gd name="T6" fmla="*/ 2147483646 w 42"/>
              <a:gd name="T7" fmla="*/ 2147483646 h 33"/>
              <a:gd name="T8" fmla="*/ 2147483646 w 42"/>
              <a:gd name="T9" fmla="*/ 2147483646 h 33"/>
              <a:gd name="T10" fmla="*/ 2147483646 w 42"/>
              <a:gd name="T11" fmla="*/ 2147483646 h 33"/>
              <a:gd name="T12" fmla="*/ 2147483646 w 42"/>
              <a:gd name="T13" fmla="*/ 2147483646 h 33"/>
              <a:gd name="T14" fmla="*/ 2147483646 w 42"/>
              <a:gd name="T15" fmla="*/ 2147483646 h 33"/>
              <a:gd name="T16" fmla="*/ 2147483646 w 42"/>
              <a:gd name="T17" fmla="*/ 2147483646 h 33"/>
              <a:gd name="T18" fmla="*/ 2147483646 w 42"/>
              <a:gd name="T19" fmla="*/ 2147483646 h 33"/>
              <a:gd name="T20" fmla="*/ 2147483646 w 42"/>
              <a:gd name="T21" fmla="*/ 2147483646 h 33"/>
              <a:gd name="T22" fmla="*/ 2147483646 w 42"/>
              <a:gd name="T23" fmla="*/ 2147483646 h 33"/>
              <a:gd name="T24" fmla="*/ 2147483646 w 42"/>
              <a:gd name="T25" fmla="*/ 2147483646 h 33"/>
              <a:gd name="T26" fmla="*/ 2147483646 w 42"/>
              <a:gd name="T27" fmla="*/ 2147483646 h 33"/>
              <a:gd name="T28" fmla="*/ 2147483646 w 42"/>
              <a:gd name="T29" fmla="*/ 2147483646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3">
                <a:moveTo>
                  <a:pt x="11" y="27"/>
                </a:moveTo>
                <a:cubicBezTo>
                  <a:pt x="13" y="25"/>
                  <a:pt x="15" y="23"/>
                  <a:pt x="17" y="21"/>
                </a:cubicBezTo>
                <a:cubicBezTo>
                  <a:pt x="23" y="15"/>
                  <a:pt x="30" y="8"/>
                  <a:pt x="37" y="2"/>
                </a:cubicBezTo>
                <a:cubicBezTo>
                  <a:pt x="38" y="0"/>
                  <a:pt x="40" y="0"/>
                  <a:pt x="41" y="2"/>
                </a:cubicBezTo>
                <a:cubicBezTo>
                  <a:pt x="42" y="3"/>
                  <a:pt x="42" y="4"/>
                  <a:pt x="41" y="5"/>
                </a:cubicBezTo>
                <a:cubicBezTo>
                  <a:pt x="39" y="7"/>
                  <a:pt x="37" y="8"/>
                  <a:pt x="36" y="10"/>
                </a:cubicBezTo>
                <a:cubicBezTo>
                  <a:pt x="28" y="18"/>
                  <a:pt x="21" y="25"/>
                  <a:pt x="14" y="32"/>
                </a:cubicBezTo>
                <a:cubicBezTo>
                  <a:pt x="13" y="33"/>
                  <a:pt x="12" y="34"/>
                  <a:pt x="10" y="33"/>
                </a:cubicBezTo>
                <a:cubicBezTo>
                  <a:pt x="10" y="33"/>
                  <a:pt x="9" y="33"/>
                  <a:pt x="9" y="32"/>
                </a:cubicBezTo>
                <a:cubicBezTo>
                  <a:pt x="6" y="30"/>
                  <a:pt x="4" y="27"/>
                  <a:pt x="1" y="25"/>
                </a:cubicBezTo>
                <a:cubicBezTo>
                  <a:pt x="0" y="24"/>
                  <a:pt x="0" y="22"/>
                  <a:pt x="1" y="21"/>
                </a:cubicBezTo>
                <a:cubicBezTo>
                  <a:pt x="1" y="20"/>
                  <a:pt x="3" y="19"/>
                  <a:pt x="4" y="20"/>
                </a:cubicBezTo>
                <a:cubicBezTo>
                  <a:pt x="4" y="20"/>
                  <a:pt x="5" y="20"/>
                  <a:pt x="5" y="21"/>
                </a:cubicBezTo>
                <a:cubicBezTo>
                  <a:pt x="7" y="23"/>
                  <a:pt x="9" y="25"/>
                  <a:pt x="11" y="26"/>
                </a:cubicBezTo>
                <a:cubicBezTo>
                  <a:pt x="11" y="27"/>
                  <a:pt x="11" y="27"/>
                  <a:pt x="11" y="27"/>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4" name="Freeform 13"/>
          <p:cNvSpPr>
            <a:spLocks/>
          </p:cNvSpPr>
          <p:nvPr/>
        </p:nvSpPr>
        <p:spPr bwMode="auto">
          <a:xfrm>
            <a:off x="4510088" y="2187575"/>
            <a:ext cx="96837" cy="9683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2147483646 h 61"/>
              <a:gd name="T18" fmla="*/ 2147483646 w 61"/>
              <a:gd name="T19" fmla="*/ 2147483646 h 61"/>
              <a:gd name="T20" fmla="*/ 2147483646 w 61"/>
              <a:gd name="T21" fmla="*/ 2147483646 h 61"/>
              <a:gd name="T22" fmla="*/ 2147483646 w 61"/>
              <a:gd name="T23" fmla="*/ 2147483646 h 61"/>
              <a:gd name="T24" fmla="*/ 2147483646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2147483646 w 61"/>
              <a:gd name="T35" fmla="*/ 2147483646 h 61"/>
              <a:gd name="T36" fmla="*/ 2147483646 w 61"/>
              <a:gd name="T37" fmla="*/ 2147483646 h 61"/>
              <a:gd name="T38" fmla="*/ 2147483646 w 61"/>
              <a:gd name="T39" fmla="*/ 2147483646 h 61"/>
              <a:gd name="T40" fmla="*/ 2147483646 w 61"/>
              <a:gd name="T41" fmla="*/ 2147483646 h 61"/>
              <a:gd name="T42" fmla="*/ 2147483646 w 61"/>
              <a:gd name="T43" fmla="*/ 2147483646 h 61"/>
              <a:gd name="T44" fmla="*/ 2147483646 w 61"/>
              <a:gd name="T45" fmla="*/ 2147483646 h 61"/>
              <a:gd name="T46" fmla="*/ 2147483646 w 61"/>
              <a:gd name="T47" fmla="*/ 2147483646 h 61"/>
              <a:gd name="T48" fmla="*/ 2147483646 w 61"/>
              <a:gd name="T49" fmla="*/ 2147483646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1">
                <a:moveTo>
                  <a:pt x="56" y="31"/>
                </a:moveTo>
                <a:cubicBezTo>
                  <a:pt x="56" y="30"/>
                  <a:pt x="56" y="29"/>
                  <a:pt x="56" y="28"/>
                </a:cubicBezTo>
                <a:cubicBezTo>
                  <a:pt x="56" y="27"/>
                  <a:pt x="57" y="26"/>
                  <a:pt x="58" y="25"/>
                </a:cubicBezTo>
                <a:cubicBezTo>
                  <a:pt x="60" y="25"/>
                  <a:pt x="61" y="27"/>
                  <a:pt x="61" y="28"/>
                </a:cubicBezTo>
                <a:cubicBezTo>
                  <a:pt x="61" y="32"/>
                  <a:pt x="61" y="36"/>
                  <a:pt x="60" y="40"/>
                </a:cubicBezTo>
                <a:cubicBezTo>
                  <a:pt x="57" y="46"/>
                  <a:pt x="54" y="51"/>
                  <a:pt x="49" y="55"/>
                </a:cubicBezTo>
                <a:cubicBezTo>
                  <a:pt x="45" y="58"/>
                  <a:pt x="40" y="60"/>
                  <a:pt x="35" y="61"/>
                </a:cubicBezTo>
                <a:cubicBezTo>
                  <a:pt x="29" y="61"/>
                  <a:pt x="23" y="61"/>
                  <a:pt x="17" y="58"/>
                </a:cubicBezTo>
                <a:cubicBezTo>
                  <a:pt x="13" y="55"/>
                  <a:pt x="9" y="52"/>
                  <a:pt x="6" y="47"/>
                </a:cubicBezTo>
                <a:cubicBezTo>
                  <a:pt x="3" y="44"/>
                  <a:pt x="2" y="40"/>
                  <a:pt x="1" y="35"/>
                </a:cubicBezTo>
                <a:cubicBezTo>
                  <a:pt x="0" y="27"/>
                  <a:pt x="2" y="20"/>
                  <a:pt x="6" y="14"/>
                </a:cubicBezTo>
                <a:cubicBezTo>
                  <a:pt x="8" y="10"/>
                  <a:pt x="12" y="7"/>
                  <a:pt x="16" y="5"/>
                </a:cubicBezTo>
                <a:cubicBezTo>
                  <a:pt x="19" y="3"/>
                  <a:pt x="22" y="2"/>
                  <a:pt x="26" y="1"/>
                </a:cubicBezTo>
                <a:cubicBezTo>
                  <a:pt x="32" y="0"/>
                  <a:pt x="38" y="1"/>
                  <a:pt x="43" y="3"/>
                </a:cubicBezTo>
                <a:cubicBezTo>
                  <a:pt x="45" y="4"/>
                  <a:pt x="45" y="5"/>
                  <a:pt x="45" y="7"/>
                </a:cubicBezTo>
                <a:cubicBezTo>
                  <a:pt x="44" y="8"/>
                  <a:pt x="43" y="9"/>
                  <a:pt x="41" y="8"/>
                </a:cubicBezTo>
                <a:cubicBezTo>
                  <a:pt x="39" y="8"/>
                  <a:pt x="37" y="7"/>
                  <a:pt x="35" y="6"/>
                </a:cubicBezTo>
                <a:cubicBezTo>
                  <a:pt x="31" y="6"/>
                  <a:pt x="26" y="6"/>
                  <a:pt x="22" y="8"/>
                </a:cubicBezTo>
                <a:cubicBezTo>
                  <a:pt x="14" y="11"/>
                  <a:pt x="8" y="17"/>
                  <a:pt x="7" y="26"/>
                </a:cubicBezTo>
                <a:cubicBezTo>
                  <a:pt x="5" y="34"/>
                  <a:pt x="7" y="41"/>
                  <a:pt x="12" y="47"/>
                </a:cubicBezTo>
                <a:cubicBezTo>
                  <a:pt x="16" y="51"/>
                  <a:pt x="21" y="54"/>
                  <a:pt x="27" y="55"/>
                </a:cubicBezTo>
                <a:cubicBezTo>
                  <a:pt x="34" y="56"/>
                  <a:pt x="41" y="54"/>
                  <a:pt x="47" y="49"/>
                </a:cubicBezTo>
                <a:cubicBezTo>
                  <a:pt x="51" y="46"/>
                  <a:pt x="54" y="41"/>
                  <a:pt x="55" y="36"/>
                </a:cubicBezTo>
                <a:cubicBezTo>
                  <a:pt x="55" y="34"/>
                  <a:pt x="55" y="32"/>
                  <a:pt x="56" y="31"/>
                </a:cubicBezTo>
                <a:cubicBezTo>
                  <a:pt x="56" y="31"/>
                  <a:pt x="56" y="31"/>
                  <a:pt x="56" y="31"/>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Freeform 14"/>
          <p:cNvSpPr>
            <a:spLocks/>
          </p:cNvSpPr>
          <p:nvPr/>
        </p:nvSpPr>
        <p:spPr bwMode="auto">
          <a:xfrm>
            <a:off x="4540250" y="2195513"/>
            <a:ext cx="66675" cy="53975"/>
          </a:xfrm>
          <a:custGeom>
            <a:avLst/>
            <a:gdLst>
              <a:gd name="T0" fmla="*/ 2147483646 w 42"/>
              <a:gd name="T1" fmla="*/ 2147483646 h 34"/>
              <a:gd name="T2" fmla="*/ 2147483646 w 42"/>
              <a:gd name="T3" fmla="*/ 2147483646 h 34"/>
              <a:gd name="T4" fmla="*/ 2147483646 w 42"/>
              <a:gd name="T5" fmla="*/ 2147483646 h 34"/>
              <a:gd name="T6" fmla="*/ 2147483646 w 42"/>
              <a:gd name="T7" fmla="*/ 2147483646 h 34"/>
              <a:gd name="T8" fmla="*/ 2147483646 w 42"/>
              <a:gd name="T9" fmla="*/ 2147483646 h 34"/>
              <a:gd name="T10" fmla="*/ 2147483646 w 42"/>
              <a:gd name="T11" fmla="*/ 2147483646 h 34"/>
              <a:gd name="T12" fmla="*/ 2147483646 w 42"/>
              <a:gd name="T13" fmla="*/ 2147483646 h 34"/>
              <a:gd name="T14" fmla="*/ 2147483646 w 42"/>
              <a:gd name="T15" fmla="*/ 2147483646 h 34"/>
              <a:gd name="T16" fmla="*/ 2147483646 w 42"/>
              <a:gd name="T17" fmla="*/ 2147483646 h 34"/>
              <a:gd name="T18" fmla="*/ 2147483646 w 42"/>
              <a:gd name="T19" fmla="*/ 2147483646 h 34"/>
              <a:gd name="T20" fmla="*/ 2147483646 w 42"/>
              <a:gd name="T21" fmla="*/ 2147483646 h 34"/>
              <a:gd name="T22" fmla="*/ 2147483646 w 42"/>
              <a:gd name="T23" fmla="*/ 2147483646 h 34"/>
              <a:gd name="T24" fmla="*/ 2147483646 w 42"/>
              <a:gd name="T25" fmla="*/ 2147483646 h 34"/>
              <a:gd name="T26" fmla="*/ 2147483646 w 42"/>
              <a:gd name="T27" fmla="*/ 2147483646 h 34"/>
              <a:gd name="T28" fmla="*/ 2147483646 w 42"/>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4">
                <a:moveTo>
                  <a:pt x="11" y="27"/>
                </a:moveTo>
                <a:cubicBezTo>
                  <a:pt x="13" y="25"/>
                  <a:pt x="15" y="23"/>
                  <a:pt x="17" y="21"/>
                </a:cubicBezTo>
                <a:cubicBezTo>
                  <a:pt x="23" y="15"/>
                  <a:pt x="30" y="8"/>
                  <a:pt x="37" y="2"/>
                </a:cubicBezTo>
                <a:cubicBezTo>
                  <a:pt x="38" y="0"/>
                  <a:pt x="40" y="0"/>
                  <a:pt x="41" y="2"/>
                </a:cubicBezTo>
                <a:cubicBezTo>
                  <a:pt x="42" y="3"/>
                  <a:pt x="42" y="4"/>
                  <a:pt x="41" y="5"/>
                </a:cubicBezTo>
                <a:cubicBezTo>
                  <a:pt x="39" y="7"/>
                  <a:pt x="37" y="8"/>
                  <a:pt x="36" y="10"/>
                </a:cubicBezTo>
                <a:cubicBezTo>
                  <a:pt x="28" y="18"/>
                  <a:pt x="21" y="25"/>
                  <a:pt x="14" y="32"/>
                </a:cubicBezTo>
                <a:cubicBezTo>
                  <a:pt x="13" y="33"/>
                  <a:pt x="12" y="34"/>
                  <a:pt x="10" y="33"/>
                </a:cubicBezTo>
                <a:cubicBezTo>
                  <a:pt x="10" y="33"/>
                  <a:pt x="9" y="33"/>
                  <a:pt x="9" y="32"/>
                </a:cubicBezTo>
                <a:cubicBezTo>
                  <a:pt x="6" y="30"/>
                  <a:pt x="4" y="27"/>
                  <a:pt x="1" y="25"/>
                </a:cubicBezTo>
                <a:cubicBezTo>
                  <a:pt x="0" y="24"/>
                  <a:pt x="0" y="22"/>
                  <a:pt x="1" y="21"/>
                </a:cubicBezTo>
                <a:cubicBezTo>
                  <a:pt x="1" y="20"/>
                  <a:pt x="3" y="19"/>
                  <a:pt x="4" y="20"/>
                </a:cubicBezTo>
                <a:cubicBezTo>
                  <a:pt x="4" y="20"/>
                  <a:pt x="5" y="20"/>
                  <a:pt x="5" y="21"/>
                </a:cubicBezTo>
                <a:cubicBezTo>
                  <a:pt x="7" y="23"/>
                  <a:pt x="9" y="25"/>
                  <a:pt x="11" y="26"/>
                </a:cubicBezTo>
                <a:cubicBezTo>
                  <a:pt x="11" y="27"/>
                  <a:pt x="11" y="27"/>
                  <a:pt x="11" y="27"/>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6" name="Freeform 15"/>
          <p:cNvSpPr>
            <a:spLocks/>
          </p:cNvSpPr>
          <p:nvPr/>
        </p:nvSpPr>
        <p:spPr bwMode="auto">
          <a:xfrm>
            <a:off x="4510088" y="2968625"/>
            <a:ext cx="96837" cy="9683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2147483646 h 61"/>
              <a:gd name="T18" fmla="*/ 2147483646 w 61"/>
              <a:gd name="T19" fmla="*/ 2147483646 h 61"/>
              <a:gd name="T20" fmla="*/ 2147483646 w 61"/>
              <a:gd name="T21" fmla="*/ 2147483646 h 61"/>
              <a:gd name="T22" fmla="*/ 2147483646 w 61"/>
              <a:gd name="T23" fmla="*/ 2147483646 h 61"/>
              <a:gd name="T24" fmla="*/ 2147483646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2147483646 w 61"/>
              <a:gd name="T35" fmla="*/ 2147483646 h 61"/>
              <a:gd name="T36" fmla="*/ 2147483646 w 61"/>
              <a:gd name="T37" fmla="*/ 2147483646 h 61"/>
              <a:gd name="T38" fmla="*/ 2147483646 w 61"/>
              <a:gd name="T39" fmla="*/ 2147483646 h 61"/>
              <a:gd name="T40" fmla="*/ 2147483646 w 61"/>
              <a:gd name="T41" fmla="*/ 2147483646 h 61"/>
              <a:gd name="T42" fmla="*/ 2147483646 w 61"/>
              <a:gd name="T43" fmla="*/ 2147483646 h 61"/>
              <a:gd name="T44" fmla="*/ 2147483646 w 61"/>
              <a:gd name="T45" fmla="*/ 2147483646 h 61"/>
              <a:gd name="T46" fmla="*/ 2147483646 w 61"/>
              <a:gd name="T47" fmla="*/ 2147483646 h 61"/>
              <a:gd name="T48" fmla="*/ 2147483646 w 61"/>
              <a:gd name="T49" fmla="*/ 2147483646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1">
                <a:moveTo>
                  <a:pt x="56" y="31"/>
                </a:moveTo>
                <a:cubicBezTo>
                  <a:pt x="56" y="30"/>
                  <a:pt x="56" y="29"/>
                  <a:pt x="56" y="28"/>
                </a:cubicBezTo>
                <a:cubicBezTo>
                  <a:pt x="56" y="27"/>
                  <a:pt x="57" y="26"/>
                  <a:pt x="58" y="25"/>
                </a:cubicBezTo>
                <a:cubicBezTo>
                  <a:pt x="60" y="25"/>
                  <a:pt x="61" y="27"/>
                  <a:pt x="61" y="28"/>
                </a:cubicBezTo>
                <a:cubicBezTo>
                  <a:pt x="61" y="32"/>
                  <a:pt x="61" y="36"/>
                  <a:pt x="60" y="40"/>
                </a:cubicBezTo>
                <a:cubicBezTo>
                  <a:pt x="57" y="46"/>
                  <a:pt x="54" y="51"/>
                  <a:pt x="49" y="55"/>
                </a:cubicBezTo>
                <a:cubicBezTo>
                  <a:pt x="45" y="58"/>
                  <a:pt x="40" y="60"/>
                  <a:pt x="35" y="61"/>
                </a:cubicBezTo>
                <a:cubicBezTo>
                  <a:pt x="29" y="61"/>
                  <a:pt x="23" y="61"/>
                  <a:pt x="17" y="58"/>
                </a:cubicBezTo>
                <a:cubicBezTo>
                  <a:pt x="13" y="55"/>
                  <a:pt x="9" y="52"/>
                  <a:pt x="6" y="47"/>
                </a:cubicBezTo>
                <a:cubicBezTo>
                  <a:pt x="3" y="44"/>
                  <a:pt x="2" y="40"/>
                  <a:pt x="1" y="35"/>
                </a:cubicBezTo>
                <a:cubicBezTo>
                  <a:pt x="0" y="27"/>
                  <a:pt x="2" y="20"/>
                  <a:pt x="6" y="14"/>
                </a:cubicBezTo>
                <a:cubicBezTo>
                  <a:pt x="8" y="10"/>
                  <a:pt x="12" y="7"/>
                  <a:pt x="16" y="5"/>
                </a:cubicBezTo>
                <a:cubicBezTo>
                  <a:pt x="19" y="3"/>
                  <a:pt x="22" y="2"/>
                  <a:pt x="26" y="1"/>
                </a:cubicBezTo>
                <a:cubicBezTo>
                  <a:pt x="32" y="0"/>
                  <a:pt x="38" y="1"/>
                  <a:pt x="43" y="3"/>
                </a:cubicBezTo>
                <a:cubicBezTo>
                  <a:pt x="45" y="4"/>
                  <a:pt x="45" y="5"/>
                  <a:pt x="45" y="7"/>
                </a:cubicBezTo>
                <a:cubicBezTo>
                  <a:pt x="44" y="8"/>
                  <a:pt x="43" y="9"/>
                  <a:pt x="41" y="8"/>
                </a:cubicBezTo>
                <a:cubicBezTo>
                  <a:pt x="39" y="8"/>
                  <a:pt x="37" y="7"/>
                  <a:pt x="35" y="6"/>
                </a:cubicBezTo>
                <a:cubicBezTo>
                  <a:pt x="31" y="6"/>
                  <a:pt x="26" y="6"/>
                  <a:pt x="22" y="8"/>
                </a:cubicBezTo>
                <a:cubicBezTo>
                  <a:pt x="14" y="11"/>
                  <a:pt x="8" y="17"/>
                  <a:pt x="7" y="26"/>
                </a:cubicBezTo>
                <a:cubicBezTo>
                  <a:pt x="5" y="34"/>
                  <a:pt x="7" y="41"/>
                  <a:pt x="12" y="47"/>
                </a:cubicBezTo>
                <a:cubicBezTo>
                  <a:pt x="16" y="51"/>
                  <a:pt x="21" y="54"/>
                  <a:pt x="27" y="55"/>
                </a:cubicBezTo>
                <a:cubicBezTo>
                  <a:pt x="34" y="56"/>
                  <a:pt x="41" y="54"/>
                  <a:pt x="47" y="49"/>
                </a:cubicBezTo>
                <a:cubicBezTo>
                  <a:pt x="51" y="46"/>
                  <a:pt x="54" y="41"/>
                  <a:pt x="55" y="36"/>
                </a:cubicBezTo>
                <a:cubicBezTo>
                  <a:pt x="55" y="34"/>
                  <a:pt x="55" y="32"/>
                  <a:pt x="56" y="31"/>
                </a:cubicBezTo>
                <a:cubicBezTo>
                  <a:pt x="56" y="31"/>
                  <a:pt x="56" y="31"/>
                  <a:pt x="56" y="31"/>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7" name="Freeform 16"/>
          <p:cNvSpPr>
            <a:spLocks/>
          </p:cNvSpPr>
          <p:nvPr/>
        </p:nvSpPr>
        <p:spPr bwMode="auto">
          <a:xfrm>
            <a:off x="4540250" y="2976563"/>
            <a:ext cx="66675" cy="53975"/>
          </a:xfrm>
          <a:custGeom>
            <a:avLst/>
            <a:gdLst>
              <a:gd name="T0" fmla="*/ 2147483646 w 42"/>
              <a:gd name="T1" fmla="*/ 2147483646 h 34"/>
              <a:gd name="T2" fmla="*/ 2147483646 w 42"/>
              <a:gd name="T3" fmla="*/ 2147483646 h 34"/>
              <a:gd name="T4" fmla="*/ 2147483646 w 42"/>
              <a:gd name="T5" fmla="*/ 2147483646 h 34"/>
              <a:gd name="T6" fmla="*/ 2147483646 w 42"/>
              <a:gd name="T7" fmla="*/ 2147483646 h 34"/>
              <a:gd name="T8" fmla="*/ 2147483646 w 42"/>
              <a:gd name="T9" fmla="*/ 2147483646 h 34"/>
              <a:gd name="T10" fmla="*/ 2147483646 w 42"/>
              <a:gd name="T11" fmla="*/ 2147483646 h 34"/>
              <a:gd name="T12" fmla="*/ 2147483646 w 42"/>
              <a:gd name="T13" fmla="*/ 2147483646 h 34"/>
              <a:gd name="T14" fmla="*/ 2147483646 w 42"/>
              <a:gd name="T15" fmla="*/ 2147483646 h 34"/>
              <a:gd name="T16" fmla="*/ 2147483646 w 42"/>
              <a:gd name="T17" fmla="*/ 2147483646 h 34"/>
              <a:gd name="T18" fmla="*/ 2147483646 w 42"/>
              <a:gd name="T19" fmla="*/ 2147483646 h 34"/>
              <a:gd name="T20" fmla="*/ 2147483646 w 42"/>
              <a:gd name="T21" fmla="*/ 2147483646 h 34"/>
              <a:gd name="T22" fmla="*/ 2147483646 w 42"/>
              <a:gd name="T23" fmla="*/ 2147483646 h 34"/>
              <a:gd name="T24" fmla="*/ 2147483646 w 42"/>
              <a:gd name="T25" fmla="*/ 2147483646 h 34"/>
              <a:gd name="T26" fmla="*/ 2147483646 w 42"/>
              <a:gd name="T27" fmla="*/ 2147483646 h 34"/>
              <a:gd name="T28" fmla="*/ 2147483646 w 42"/>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4">
                <a:moveTo>
                  <a:pt x="11" y="27"/>
                </a:moveTo>
                <a:cubicBezTo>
                  <a:pt x="13" y="25"/>
                  <a:pt x="15" y="23"/>
                  <a:pt x="17" y="21"/>
                </a:cubicBezTo>
                <a:cubicBezTo>
                  <a:pt x="23" y="15"/>
                  <a:pt x="30" y="8"/>
                  <a:pt x="37" y="2"/>
                </a:cubicBezTo>
                <a:cubicBezTo>
                  <a:pt x="38" y="0"/>
                  <a:pt x="40" y="0"/>
                  <a:pt x="41" y="2"/>
                </a:cubicBezTo>
                <a:cubicBezTo>
                  <a:pt x="42" y="3"/>
                  <a:pt x="42" y="4"/>
                  <a:pt x="41" y="5"/>
                </a:cubicBezTo>
                <a:cubicBezTo>
                  <a:pt x="39" y="7"/>
                  <a:pt x="37" y="8"/>
                  <a:pt x="36" y="10"/>
                </a:cubicBezTo>
                <a:cubicBezTo>
                  <a:pt x="28" y="18"/>
                  <a:pt x="21" y="25"/>
                  <a:pt x="14" y="32"/>
                </a:cubicBezTo>
                <a:cubicBezTo>
                  <a:pt x="13" y="33"/>
                  <a:pt x="12" y="34"/>
                  <a:pt x="10" y="33"/>
                </a:cubicBezTo>
                <a:cubicBezTo>
                  <a:pt x="10" y="33"/>
                  <a:pt x="9" y="33"/>
                  <a:pt x="9" y="32"/>
                </a:cubicBezTo>
                <a:cubicBezTo>
                  <a:pt x="6" y="30"/>
                  <a:pt x="4" y="27"/>
                  <a:pt x="1" y="25"/>
                </a:cubicBezTo>
                <a:cubicBezTo>
                  <a:pt x="0" y="24"/>
                  <a:pt x="0" y="22"/>
                  <a:pt x="1" y="21"/>
                </a:cubicBezTo>
                <a:cubicBezTo>
                  <a:pt x="1" y="20"/>
                  <a:pt x="3" y="19"/>
                  <a:pt x="4" y="20"/>
                </a:cubicBezTo>
                <a:cubicBezTo>
                  <a:pt x="4" y="20"/>
                  <a:pt x="5" y="20"/>
                  <a:pt x="5" y="21"/>
                </a:cubicBezTo>
                <a:cubicBezTo>
                  <a:pt x="7" y="23"/>
                  <a:pt x="9" y="25"/>
                  <a:pt x="11" y="26"/>
                </a:cubicBezTo>
                <a:cubicBezTo>
                  <a:pt x="11" y="27"/>
                  <a:pt x="11" y="27"/>
                  <a:pt x="11" y="27"/>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8" name="Freeform 17"/>
          <p:cNvSpPr>
            <a:spLocks/>
          </p:cNvSpPr>
          <p:nvPr/>
        </p:nvSpPr>
        <p:spPr bwMode="auto">
          <a:xfrm>
            <a:off x="4510088" y="3168650"/>
            <a:ext cx="96837" cy="98425"/>
          </a:xfrm>
          <a:custGeom>
            <a:avLst/>
            <a:gdLst>
              <a:gd name="T0" fmla="*/ 2147483646 w 61"/>
              <a:gd name="T1" fmla="*/ 2147483646 h 62"/>
              <a:gd name="T2" fmla="*/ 2147483646 w 61"/>
              <a:gd name="T3" fmla="*/ 2147483646 h 62"/>
              <a:gd name="T4" fmla="*/ 2147483646 w 61"/>
              <a:gd name="T5" fmla="*/ 2147483646 h 62"/>
              <a:gd name="T6" fmla="*/ 2147483646 w 61"/>
              <a:gd name="T7" fmla="*/ 2147483646 h 62"/>
              <a:gd name="T8" fmla="*/ 2147483646 w 61"/>
              <a:gd name="T9" fmla="*/ 2147483646 h 62"/>
              <a:gd name="T10" fmla="*/ 2147483646 w 61"/>
              <a:gd name="T11" fmla="*/ 2147483646 h 62"/>
              <a:gd name="T12" fmla="*/ 2147483646 w 61"/>
              <a:gd name="T13" fmla="*/ 2147483646 h 62"/>
              <a:gd name="T14" fmla="*/ 2147483646 w 61"/>
              <a:gd name="T15" fmla="*/ 2147483646 h 62"/>
              <a:gd name="T16" fmla="*/ 2147483646 w 61"/>
              <a:gd name="T17" fmla="*/ 2147483646 h 62"/>
              <a:gd name="T18" fmla="*/ 2147483646 w 61"/>
              <a:gd name="T19" fmla="*/ 2147483646 h 62"/>
              <a:gd name="T20" fmla="*/ 2147483646 w 61"/>
              <a:gd name="T21" fmla="*/ 2147483646 h 62"/>
              <a:gd name="T22" fmla="*/ 2147483646 w 61"/>
              <a:gd name="T23" fmla="*/ 2147483646 h 62"/>
              <a:gd name="T24" fmla="*/ 2147483646 w 61"/>
              <a:gd name="T25" fmla="*/ 2147483646 h 62"/>
              <a:gd name="T26" fmla="*/ 2147483646 w 61"/>
              <a:gd name="T27" fmla="*/ 2147483646 h 62"/>
              <a:gd name="T28" fmla="*/ 2147483646 w 61"/>
              <a:gd name="T29" fmla="*/ 2147483646 h 62"/>
              <a:gd name="T30" fmla="*/ 2147483646 w 61"/>
              <a:gd name="T31" fmla="*/ 2147483646 h 62"/>
              <a:gd name="T32" fmla="*/ 2147483646 w 61"/>
              <a:gd name="T33" fmla="*/ 2147483646 h 62"/>
              <a:gd name="T34" fmla="*/ 2147483646 w 61"/>
              <a:gd name="T35" fmla="*/ 2147483646 h 62"/>
              <a:gd name="T36" fmla="*/ 2147483646 w 61"/>
              <a:gd name="T37" fmla="*/ 2147483646 h 62"/>
              <a:gd name="T38" fmla="*/ 2147483646 w 61"/>
              <a:gd name="T39" fmla="*/ 2147483646 h 62"/>
              <a:gd name="T40" fmla="*/ 2147483646 w 61"/>
              <a:gd name="T41" fmla="*/ 2147483646 h 62"/>
              <a:gd name="T42" fmla="*/ 2147483646 w 61"/>
              <a:gd name="T43" fmla="*/ 2147483646 h 62"/>
              <a:gd name="T44" fmla="*/ 2147483646 w 61"/>
              <a:gd name="T45" fmla="*/ 2147483646 h 62"/>
              <a:gd name="T46" fmla="*/ 2147483646 w 61"/>
              <a:gd name="T47" fmla="*/ 2147483646 h 62"/>
              <a:gd name="T48" fmla="*/ 2147483646 w 61"/>
              <a:gd name="T49" fmla="*/ 2147483646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2">
                <a:moveTo>
                  <a:pt x="56" y="31"/>
                </a:moveTo>
                <a:cubicBezTo>
                  <a:pt x="56" y="30"/>
                  <a:pt x="56" y="29"/>
                  <a:pt x="56" y="28"/>
                </a:cubicBezTo>
                <a:cubicBezTo>
                  <a:pt x="56" y="27"/>
                  <a:pt x="57" y="26"/>
                  <a:pt x="58" y="25"/>
                </a:cubicBezTo>
                <a:cubicBezTo>
                  <a:pt x="60" y="25"/>
                  <a:pt x="61" y="27"/>
                  <a:pt x="61" y="28"/>
                </a:cubicBezTo>
                <a:cubicBezTo>
                  <a:pt x="61" y="32"/>
                  <a:pt x="61" y="36"/>
                  <a:pt x="60" y="40"/>
                </a:cubicBezTo>
                <a:cubicBezTo>
                  <a:pt x="57" y="46"/>
                  <a:pt x="54" y="51"/>
                  <a:pt x="49" y="55"/>
                </a:cubicBezTo>
                <a:cubicBezTo>
                  <a:pt x="45" y="58"/>
                  <a:pt x="40" y="60"/>
                  <a:pt x="35" y="61"/>
                </a:cubicBezTo>
                <a:cubicBezTo>
                  <a:pt x="29" y="61"/>
                  <a:pt x="23" y="61"/>
                  <a:pt x="17" y="58"/>
                </a:cubicBezTo>
                <a:cubicBezTo>
                  <a:pt x="13" y="55"/>
                  <a:pt x="9" y="52"/>
                  <a:pt x="6" y="47"/>
                </a:cubicBezTo>
                <a:cubicBezTo>
                  <a:pt x="3" y="44"/>
                  <a:pt x="2" y="40"/>
                  <a:pt x="1" y="35"/>
                </a:cubicBezTo>
                <a:cubicBezTo>
                  <a:pt x="0" y="27"/>
                  <a:pt x="2" y="20"/>
                  <a:pt x="6" y="14"/>
                </a:cubicBezTo>
                <a:cubicBezTo>
                  <a:pt x="8" y="10"/>
                  <a:pt x="12" y="7"/>
                  <a:pt x="16" y="5"/>
                </a:cubicBezTo>
                <a:cubicBezTo>
                  <a:pt x="19" y="3"/>
                  <a:pt x="22" y="2"/>
                  <a:pt x="26" y="1"/>
                </a:cubicBezTo>
                <a:cubicBezTo>
                  <a:pt x="32" y="0"/>
                  <a:pt x="38" y="1"/>
                  <a:pt x="43" y="3"/>
                </a:cubicBezTo>
                <a:cubicBezTo>
                  <a:pt x="45" y="4"/>
                  <a:pt x="45" y="5"/>
                  <a:pt x="45" y="7"/>
                </a:cubicBezTo>
                <a:cubicBezTo>
                  <a:pt x="44" y="8"/>
                  <a:pt x="43" y="9"/>
                  <a:pt x="41" y="8"/>
                </a:cubicBezTo>
                <a:cubicBezTo>
                  <a:pt x="39" y="8"/>
                  <a:pt x="37" y="7"/>
                  <a:pt x="35" y="6"/>
                </a:cubicBezTo>
                <a:cubicBezTo>
                  <a:pt x="31" y="6"/>
                  <a:pt x="26" y="6"/>
                  <a:pt x="22" y="8"/>
                </a:cubicBezTo>
                <a:cubicBezTo>
                  <a:pt x="14" y="11"/>
                  <a:pt x="8" y="17"/>
                  <a:pt x="7" y="26"/>
                </a:cubicBezTo>
                <a:cubicBezTo>
                  <a:pt x="5" y="34"/>
                  <a:pt x="7" y="41"/>
                  <a:pt x="12" y="47"/>
                </a:cubicBezTo>
                <a:cubicBezTo>
                  <a:pt x="16" y="51"/>
                  <a:pt x="21" y="54"/>
                  <a:pt x="27" y="55"/>
                </a:cubicBezTo>
                <a:cubicBezTo>
                  <a:pt x="34" y="56"/>
                  <a:pt x="41" y="54"/>
                  <a:pt x="47" y="49"/>
                </a:cubicBezTo>
                <a:cubicBezTo>
                  <a:pt x="51" y="46"/>
                  <a:pt x="54" y="41"/>
                  <a:pt x="55" y="36"/>
                </a:cubicBezTo>
                <a:cubicBezTo>
                  <a:pt x="55" y="34"/>
                  <a:pt x="55" y="32"/>
                  <a:pt x="56" y="31"/>
                </a:cubicBezTo>
                <a:cubicBezTo>
                  <a:pt x="56" y="31"/>
                  <a:pt x="56" y="31"/>
                  <a:pt x="56" y="31"/>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9" name="Freeform 18"/>
          <p:cNvSpPr>
            <a:spLocks/>
          </p:cNvSpPr>
          <p:nvPr/>
        </p:nvSpPr>
        <p:spPr bwMode="auto">
          <a:xfrm>
            <a:off x="4540250" y="3178175"/>
            <a:ext cx="66675" cy="53975"/>
          </a:xfrm>
          <a:custGeom>
            <a:avLst/>
            <a:gdLst>
              <a:gd name="T0" fmla="*/ 2147483646 w 42"/>
              <a:gd name="T1" fmla="*/ 2147483646 h 34"/>
              <a:gd name="T2" fmla="*/ 2147483646 w 42"/>
              <a:gd name="T3" fmla="*/ 2147483646 h 34"/>
              <a:gd name="T4" fmla="*/ 2147483646 w 42"/>
              <a:gd name="T5" fmla="*/ 2147483646 h 34"/>
              <a:gd name="T6" fmla="*/ 2147483646 w 42"/>
              <a:gd name="T7" fmla="*/ 2147483646 h 34"/>
              <a:gd name="T8" fmla="*/ 2147483646 w 42"/>
              <a:gd name="T9" fmla="*/ 2147483646 h 34"/>
              <a:gd name="T10" fmla="*/ 2147483646 w 42"/>
              <a:gd name="T11" fmla="*/ 2147483646 h 34"/>
              <a:gd name="T12" fmla="*/ 2147483646 w 42"/>
              <a:gd name="T13" fmla="*/ 2147483646 h 34"/>
              <a:gd name="T14" fmla="*/ 2147483646 w 42"/>
              <a:gd name="T15" fmla="*/ 2147483646 h 34"/>
              <a:gd name="T16" fmla="*/ 2147483646 w 42"/>
              <a:gd name="T17" fmla="*/ 2147483646 h 34"/>
              <a:gd name="T18" fmla="*/ 2147483646 w 42"/>
              <a:gd name="T19" fmla="*/ 2147483646 h 34"/>
              <a:gd name="T20" fmla="*/ 2147483646 w 42"/>
              <a:gd name="T21" fmla="*/ 2147483646 h 34"/>
              <a:gd name="T22" fmla="*/ 2147483646 w 42"/>
              <a:gd name="T23" fmla="*/ 2147483646 h 34"/>
              <a:gd name="T24" fmla="*/ 2147483646 w 42"/>
              <a:gd name="T25" fmla="*/ 2147483646 h 34"/>
              <a:gd name="T26" fmla="*/ 2147483646 w 42"/>
              <a:gd name="T27" fmla="*/ 2147483646 h 34"/>
              <a:gd name="T28" fmla="*/ 2147483646 w 42"/>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4">
                <a:moveTo>
                  <a:pt x="11" y="27"/>
                </a:moveTo>
                <a:cubicBezTo>
                  <a:pt x="13" y="25"/>
                  <a:pt x="15" y="23"/>
                  <a:pt x="17" y="21"/>
                </a:cubicBezTo>
                <a:cubicBezTo>
                  <a:pt x="23" y="15"/>
                  <a:pt x="30" y="8"/>
                  <a:pt x="37" y="2"/>
                </a:cubicBezTo>
                <a:cubicBezTo>
                  <a:pt x="38" y="0"/>
                  <a:pt x="40" y="0"/>
                  <a:pt x="41" y="2"/>
                </a:cubicBezTo>
                <a:cubicBezTo>
                  <a:pt x="42" y="3"/>
                  <a:pt x="42" y="4"/>
                  <a:pt x="41" y="5"/>
                </a:cubicBezTo>
                <a:cubicBezTo>
                  <a:pt x="39" y="7"/>
                  <a:pt x="37" y="8"/>
                  <a:pt x="36" y="10"/>
                </a:cubicBezTo>
                <a:cubicBezTo>
                  <a:pt x="28" y="18"/>
                  <a:pt x="21" y="25"/>
                  <a:pt x="14" y="32"/>
                </a:cubicBezTo>
                <a:cubicBezTo>
                  <a:pt x="13" y="33"/>
                  <a:pt x="12" y="34"/>
                  <a:pt x="10" y="33"/>
                </a:cubicBezTo>
                <a:cubicBezTo>
                  <a:pt x="10" y="33"/>
                  <a:pt x="9" y="33"/>
                  <a:pt x="9" y="32"/>
                </a:cubicBezTo>
                <a:cubicBezTo>
                  <a:pt x="6" y="30"/>
                  <a:pt x="4" y="27"/>
                  <a:pt x="1" y="25"/>
                </a:cubicBezTo>
                <a:cubicBezTo>
                  <a:pt x="0" y="24"/>
                  <a:pt x="0" y="22"/>
                  <a:pt x="1" y="21"/>
                </a:cubicBezTo>
                <a:cubicBezTo>
                  <a:pt x="1" y="20"/>
                  <a:pt x="3" y="19"/>
                  <a:pt x="4" y="20"/>
                </a:cubicBezTo>
                <a:cubicBezTo>
                  <a:pt x="4" y="20"/>
                  <a:pt x="5" y="20"/>
                  <a:pt x="5" y="21"/>
                </a:cubicBezTo>
                <a:cubicBezTo>
                  <a:pt x="7" y="23"/>
                  <a:pt x="9" y="25"/>
                  <a:pt x="11" y="26"/>
                </a:cubicBezTo>
                <a:cubicBezTo>
                  <a:pt x="11" y="27"/>
                  <a:pt x="11" y="27"/>
                  <a:pt x="11" y="27"/>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0" name="Freeform 19"/>
          <p:cNvSpPr>
            <a:spLocks/>
          </p:cNvSpPr>
          <p:nvPr/>
        </p:nvSpPr>
        <p:spPr bwMode="auto">
          <a:xfrm>
            <a:off x="4510088" y="3368675"/>
            <a:ext cx="96837" cy="98425"/>
          </a:xfrm>
          <a:custGeom>
            <a:avLst/>
            <a:gdLst>
              <a:gd name="T0" fmla="*/ 2147483646 w 61"/>
              <a:gd name="T1" fmla="*/ 2147483646 h 62"/>
              <a:gd name="T2" fmla="*/ 2147483646 w 61"/>
              <a:gd name="T3" fmla="*/ 2147483646 h 62"/>
              <a:gd name="T4" fmla="*/ 2147483646 w 61"/>
              <a:gd name="T5" fmla="*/ 2147483646 h 62"/>
              <a:gd name="T6" fmla="*/ 2147483646 w 61"/>
              <a:gd name="T7" fmla="*/ 2147483646 h 62"/>
              <a:gd name="T8" fmla="*/ 2147483646 w 61"/>
              <a:gd name="T9" fmla="*/ 2147483646 h 62"/>
              <a:gd name="T10" fmla="*/ 2147483646 w 61"/>
              <a:gd name="T11" fmla="*/ 2147483646 h 62"/>
              <a:gd name="T12" fmla="*/ 2147483646 w 61"/>
              <a:gd name="T13" fmla="*/ 2147483646 h 62"/>
              <a:gd name="T14" fmla="*/ 2147483646 w 61"/>
              <a:gd name="T15" fmla="*/ 2147483646 h 62"/>
              <a:gd name="T16" fmla="*/ 2147483646 w 61"/>
              <a:gd name="T17" fmla="*/ 2147483646 h 62"/>
              <a:gd name="T18" fmla="*/ 2147483646 w 61"/>
              <a:gd name="T19" fmla="*/ 2147483646 h 62"/>
              <a:gd name="T20" fmla="*/ 2147483646 w 61"/>
              <a:gd name="T21" fmla="*/ 2147483646 h 62"/>
              <a:gd name="T22" fmla="*/ 2147483646 w 61"/>
              <a:gd name="T23" fmla="*/ 2147483646 h 62"/>
              <a:gd name="T24" fmla="*/ 2147483646 w 61"/>
              <a:gd name="T25" fmla="*/ 2147483646 h 62"/>
              <a:gd name="T26" fmla="*/ 2147483646 w 61"/>
              <a:gd name="T27" fmla="*/ 2147483646 h 62"/>
              <a:gd name="T28" fmla="*/ 2147483646 w 61"/>
              <a:gd name="T29" fmla="*/ 2147483646 h 62"/>
              <a:gd name="T30" fmla="*/ 2147483646 w 61"/>
              <a:gd name="T31" fmla="*/ 2147483646 h 62"/>
              <a:gd name="T32" fmla="*/ 2147483646 w 61"/>
              <a:gd name="T33" fmla="*/ 2147483646 h 62"/>
              <a:gd name="T34" fmla="*/ 2147483646 w 61"/>
              <a:gd name="T35" fmla="*/ 2147483646 h 62"/>
              <a:gd name="T36" fmla="*/ 2147483646 w 61"/>
              <a:gd name="T37" fmla="*/ 2147483646 h 62"/>
              <a:gd name="T38" fmla="*/ 2147483646 w 61"/>
              <a:gd name="T39" fmla="*/ 2147483646 h 62"/>
              <a:gd name="T40" fmla="*/ 2147483646 w 61"/>
              <a:gd name="T41" fmla="*/ 2147483646 h 62"/>
              <a:gd name="T42" fmla="*/ 2147483646 w 61"/>
              <a:gd name="T43" fmla="*/ 2147483646 h 62"/>
              <a:gd name="T44" fmla="*/ 2147483646 w 61"/>
              <a:gd name="T45" fmla="*/ 2147483646 h 62"/>
              <a:gd name="T46" fmla="*/ 2147483646 w 61"/>
              <a:gd name="T47" fmla="*/ 2147483646 h 62"/>
              <a:gd name="T48" fmla="*/ 2147483646 w 61"/>
              <a:gd name="T49" fmla="*/ 2147483646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2">
                <a:moveTo>
                  <a:pt x="56" y="31"/>
                </a:moveTo>
                <a:cubicBezTo>
                  <a:pt x="56" y="30"/>
                  <a:pt x="56" y="29"/>
                  <a:pt x="56" y="28"/>
                </a:cubicBezTo>
                <a:cubicBezTo>
                  <a:pt x="56" y="27"/>
                  <a:pt x="57" y="26"/>
                  <a:pt x="58" y="25"/>
                </a:cubicBezTo>
                <a:cubicBezTo>
                  <a:pt x="60" y="25"/>
                  <a:pt x="61" y="27"/>
                  <a:pt x="61" y="28"/>
                </a:cubicBezTo>
                <a:cubicBezTo>
                  <a:pt x="61" y="32"/>
                  <a:pt x="61" y="36"/>
                  <a:pt x="60" y="40"/>
                </a:cubicBezTo>
                <a:cubicBezTo>
                  <a:pt x="57" y="46"/>
                  <a:pt x="54" y="51"/>
                  <a:pt x="49" y="55"/>
                </a:cubicBezTo>
                <a:cubicBezTo>
                  <a:pt x="45" y="58"/>
                  <a:pt x="40" y="60"/>
                  <a:pt x="35" y="61"/>
                </a:cubicBezTo>
                <a:cubicBezTo>
                  <a:pt x="29" y="61"/>
                  <a:pt x="23" y="61"/>
                  <a:pt x="17" y="58"/>
                </a:cubicBezTo>
                <a:cubicBezTo>
                  <a:pt x="13" y="55"/>
                  <a:pt x="9" y="52"/>
                  <a:pt x="6" y="47"/>
                </a:cubicBezTo>
                <a:cubicBezTo>
                  <a:pt x="3" y="44"/>
                  <a:pt x="2" y="40"/>
                  <a:pt x="1" y="35"/>
                </a:cubicBezTo>
                <a:cubicBezTo>
                  <a:pt x="0" y="27"/>
                  <a:pt x="2" y="20"/>
                  <a:pt x="6" y="14"/>
                </a:cubicBezTo>
                <a:cubicBezTo>
                  <a:pt x="8" y="10"/>
                  <a:pt x="12" y="7"/>
                  <a:pt x="16" y="5"/>
                </a:cubicBezTo>
                <a:cubicBezTo>
                  <a:pt x="19" y="3"/>
                  <a:pt x="22" y="2"/>
                  <a:pt x="26" y="1"/>
                </a:cubicBezTo>
                <a:cubicBezTo>
                  <a:pt x="32" y="0"/>
                  <a:pt x="38" y="1"/>
                  <a:pt x="43" y="3"/>
                </a:cubicBezTo>
                <a:cubicBezTo>
                  <a:pt x="45" y="4"/>
                  <a:pt x="45" y="5"/>
                  <a:pt x="45" y="7"/>
                </a:cubicBezTo>
                <a:cubicBezTo>
                  <a:pt x="44" y="8"/>
                  <a:pt x="43" y="9"/>
                  <a:pt x="41" y="8"/>
                </a:cubicBezTo>
                <a:cubicBezTo>
                  <a:pt x="39" y="8"/>
                  <a:pt x="37" y="7"/>
                  <a:pt x="35" y="6"/>
                </a:cubicBezTo>
                <a:cubicBezTo>
                  <a:pt x="31" y="6"/>
                  <a:pt x="26" y="6"/>
                  <a:pt x="22" y="8"/>
                </a:cubicBezTo>
                <a:cubicBezTo>
                  <a:pt x="14" y="11"/>
                  <a:pt x="8" y="17"/>
                  <a:pt x="7" y="26"/>
                </a:cubicBezTo>
                <a:cubicBezTo>
                  <a:pt x="5" y="34"/>
                  <a:pt x="7" y="41"/>
                  <a:pt x="12" y="47"/>
                </a:cubicBezTo>
                <a:cubicBezTo>
                  <a:pt x="16" y="51"/>
                  <a:pt x="21" y="54"/>
                  <a:pt x="27" y="55"/>
                </a:cubicBezTo>
                <a:cubicBezTo>
                  <a:pt x="34" y="56"/>
                  <a:pt x="41" y="54"/>
                  <a:pt x="47" y="49"/>
                </a:cubicBezTo>
                <a:cubicBezTo>
                  <a:pt x="51" y="46"/>
                  <a:pt x="54" y="41"/>
                  <a:pt x="55" y="36"/>
                </a:cubicBezTo>
                <a:cubicBezTo>
                  <a:pt x="55" y="34"/>
                  <a:pt x="55" y="32"/>
                  <a:pt x="56" y="31"/>
                </a:cubicBezTo>
                <a:cubicBezTo>
                  <a:pt x="56" y="31"/>
                  <a:pt x="56" y="31"/>
                  <a:pt x="56" y="31"/>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1" name="Freeform 20"/>
          <p:cNvSpPr>
            <a:spLocks/>
          </p:cNvSpPr>
          <p:nvPr/>
        </p:nvSpPr>
        <p:spPr bwMode="auto">
          <a:xfrm>
            <a:off x="4540250" y="3378200"/>
            <a:ext cx="66675" cy="52388"/>
          </a:xfrm>
          <a:custGeom>
            <a:avLst/>
            <a:gdLst>
              <a:gd name="T0" fmla="*/ 2147483646 w 42"/>
              <a:gd name="T1" fmla="*/ 2147483646 h 33"/>
              <a:gd name="T2" fmla="*/ 2147483646 w 42"/>
              <a:gd name="T3" fmla="*/ 2147483646 h 33"/>
              <a:gd name="T4" fmla="*/ 2147483646 w 42"/>
              <a:gd name="T5" fmla="*/ 2147483646 h 33"/>
              <a:gd name="T6" fmla="*/ 2147483646 w 42"/>
              <a:gd name="T7" fmla="*/ 2147483646 h 33"/>
              <a:gd name="T8" fmla="*/ 2147483646 w 42"/>
              <a:gd name="T9" fmla="*/ 2147483646 h 33"/>
              <a:gd name="T10" fmla="*/ 2147483646 w 42"/>
              <a:gd name="T11" fmla="*/ 2147483646 h 33"/>
              <a:gd name="T12" fmla="*/ 2147483646 w 42"/>
              <a:gd name="T13" fmla="*/ 2147483646 h 33"/>
              <a:gd name="T14" fmla="*/ 2147483646 w 42"/>
              <a:gd name="T15" fmla="*/ 2147483646 h 33"/>
              <a:gd name="T16" fmla="*/ 2147483646 w 42"/>
              <a:gd name="T17" fmla="*/ 2147483646 h 33"/>
              <a:gd name="T18" fmla="*/ 2147483646 w 42"/>
              <a:gd name="T19" fmla="*/ 2147483646 h 33"/>
              <a:gd name="T20" fmla="*/ 2147483646 w 42"/>
              <a:gd name="T21" fmla="*/ 2147483646 h 33"/>
              <a:gd name="T22" fmla="*/ 2147483646 w 42"/>
              <a:gd name="T23" fmla="*/ 2147483646 h 33"/>
              <a:gd name="T24" fmla="*/ 2147483646 w 42"/>
              <a:gd name="T25" fmla="*/ 2147483646 h 33"/>
              <a:gd name="T26" fmla="*/ 2147483646 w 42"/>
              <a:gd name="T27" fmla="*/ 2147483646 h 33"/>
              <a:gd name="T28" fmla="*/ 2147483646 w 42"/>
              <a:gd name="T29" fmla="*/ 2147483646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3">
                <a:moveTo>
                  <a:pt x="11" y="27"/>
                </a:moveTo>
                <a:cubicBezTo>
                  <a:pt x="13" y="25"/>
                  <a:pt x="15" y="23"/>
                  <a:pt x="17" y="21"/>
                </a:cubicBezTo>
                <a:cubicBezTo>
                  <a:pt x="23" y="15"/>
                  <a:pt x="30" y="8"/>
                  <a:pt x="37" y="2"/>
                </a:cubicBezTo>
                <a:cubicBezTo>
                  <a:pt x="38" y="0"/>
                  <a:pt x="40" y="0"/>
                  <a:pt x="41" y="2"/>
                </a:cubicBezTo>
                <a:cubicBezTo>
                  <a:pt x="42" y="3"/>
                  <a:pt x="42" y="4"/>
                  <a:pt x="41" y="5"/>
                </a:cubicBezTo>
                <a:cubicBezTo>
                  <a:pt x="39" y="7"/>
                  <a:pt x="37" y="8"/>
                  <a:pt x="36" y="10"/>
                </a:cubicBezTo>
                <a:cubicBezTo>
                  <a:pt x="28" y="18"/>
                  <a:pt x="21" y="25"/>
                  <a:pt x="14" y="32"/>
                </a:cubicBezTo>
                <a:cubicBezTo>
                  <a:pt x="13" y="33"/>
                  <a:pt x="12" y="34"/>
                  <a:pt x="10" y="33"/>
                </a:cubicBezTo>
                <a:cubicBezTo>
                  <a:pt x="10" y="33"/>
                  <a:pt x="9" y="33"/>
                  <a:pt x="9" y="32"/>
                </a:cubicBezTo>
                <a:cubicBezTo>
                  <a:pt x="6" y="30"/>
                  <a:pt x="4" y="27"/>
                  <a:pt x="1" y="25"/>
                </a:cubicBezTo>
                <a:cubicBezTo>
                  <a:pt x="0" y="24"/>
                  <a:pt x="0" y="22"/>
                  <a:pt x="1" y="21"/>
                </a:cubicBezTo>
                <a:cubicBezTo>
                  <a:pt x="1" y="20"/>
                  <a:pt x="3" y="19"/>
                  <a:pt x="4" y="20"/>
                </a:cubicBezTo>
                <a:cubicBezTo>
                  <a:pt x="4" y="20"/>
                  <a:pt x="5" y="20"/>
                  <a:pt x="5" y="21"/>
                </a:cubicBezTo>
                <a:cubicBezTo>
                  <a:pt x="7" y="23"/>
                  <a:pt x="9" y="25"/>
                  <a:pt x="11" y="26"/>
                </a:cubicBezTo>
                <a:cubicBezTo>
                  <a:pt x="11" y="27"/>
                  <a:pt x="11" y="27"/>
                  <a:pt x="11" y="27"/>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2" name="Freeform 21"/>
          <p:cNvSpPr>
            <a:spLocks/>
          </p:cNvSpPr>
          <p:nvPr/>
        </p:nvSpPr>
        <p:spPr bwMode="auto">
          <a:xfrm>
            <a:off x="4510088" y="3582988"/>
            <a:ext cx="96837" cy="96837"/>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2147483646 h 61"/>
              <a:gd name="T18" fmla="*/ 2147483646 w 61"/>
              <a:gd name="T19" fmla="*/ 2147483646 h 61"/>
              <a:gd name="T20" fmla="*/ 2147483646 w 61"/>
              <a:gd name="T21" fmla="*/ 2147483646 h 61"/>
              <a:gd name="T22" fmla="*/ 2147483646 w 61"/>
              <a:gd name="T23" fmla="*/ 2147483646 h 61"/>
              <a:gd name="T24" fmla="*/ 2147483646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2147483646 w 61"/>
              <a:gd name="T35" fmla="*/ 2147483646 h 61"/>
              <a:gd name="T36" fmla="*/ 2147483646 w 61"/>
              <a:gd name="T37" fmla="*/ 2147483646 h 61"/>
              <a:gd name="T38" fmla="*/ 2147483646 w 61"/>
              <a:gd name="T39" fmla="*/ 2147483646 h 61"/>
              <a:gd name="T40" fmla="*/ 2147483646 w 61"/>
              <a:gd name="T41" fmla="*/ 2147483646 h 61"/>
              <a:gd name="T42" fmla="*/ 2147483646 w 61"/>
              <a:gd name="T43" fmla="*/ 2147483646 h 61"/>
              <a:gd name="T44" fmla="*/ 2147483646 w 61"/>
              <a:gd name="T45" fmla="*/ 2147483646 h 61"/>
              <a:gd name="T46" fmla="*/ 2147483646 w 61"/>
              <a:gd name="T47" fmla="*/ 2147483646 h 61"/>
              <a:gd name="T48" fmla="*/ 2147483646 w 61"/>
              <a:gd name="T49" fmla="*/ 2147483646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1">
                <a:moveTo>
                  <a:pt x="56" y="31"/>
                </a:moveTo>
                <a:cubicBezTo>
                  <a:pt x="56" y="30"/>
                  <a:pt x="56" y="29"/>
                  <a:pt x="56" y="28"/>
                </a:cubicBezTo>
                <a:cubicBezTo>
                  <a:pt x="56" y="27"/>
                  <a:pt x="57" y="26"/>
                  <a:pt x="58" y="25"/>
                </a:cubicBezTo>
                <a:cubicBezTo>
                  <a:pt x="60" y="25"/>
                  <a:pt x="61" y="27"/>
                  <a:pt x="61" y="28"/>
                </a:cubicBezTo>
                <a:cubicBezTo>
                  <a:pt x="61" y="32"/>
                  <a:pt x="61" y="36"/>
                  <a:pt x="60" y="40"/>
                </a:cubicBezTo>
                <a:cubicBezTo>
                  <a:pt x="57" y="46"/>
                  <a:pt x="54" y="51"/>
                  <a:pt x="49" y="55"/>
                </a:cubicBezTo>
                <a:cubicBezTo>
                  <a:pt x="45" y="58"/>
                  <a:pt x="40" y="60"/>
                  <a:pt x="35" y="61"/>
                </a:cubicBezTo>
                <a:cubicBezTo>
                  <a:pt x="29" y="61"/>
                  <a:pt x="23" y="61"/>
                  <a:pt x="17" y="58"/>
                </a:cubicBezTo>
                <a:cubicBezTo>
                  <a:pt x="13" y="55"/>
                  <a:pt x="9" y="52"/>
                  <a:pt x="6" y="47"/>
                </a:cubicBezTo>
                <a:cubicBezTo>
                  <a:pt x="3" y="44"/>
                  <a:pt x="2" y="40"/>
                  <a:pt x="1" y="35"/>
                </a:cubicBezTo>
                <a:cubicBezTo>
                  <a:pt x="0" y="27"/>
                  <a:pt x="2" y="20"/>
                  <a:pt x="6" y="14"/>
                </a:cubicBezTo>
                <a:cubicBezTo>
                  <a:pt x="8" y="10"/>
                  <a:pt x="12" y="7"/>
                  <a:pt x="16" y="5"/>
                </a:cubicBezTo>
                <a:cubicBezTo>
                  <a:pt x="19" y="3"/>
                  <a:pt x="22" y="2"/>
                  <a:pt x="26" y="1"/>
                </a:cubicBezTo>
                <a:cubicBezTo>
                  <a:pt x="32" y="0"/>
                  <a:pt x="38" y="1"/>
                  <a:pt x="43" y="3"/>
                </a:cubicBezTo>
                <a:cubicBezTo>
                  <a:pt x="45" y="4"/>
                  <a:pt x="45" y="5"/>
                  <a:pt x="45" y="7"/>
                </a:cubicBezTo>
                <a:cubicBezTo>
                  <a:pt x="44" y="8"/>
                  <a:pt x="43" y="9"/>
                  <a:pt x="41" y="8"/>
                </a:cubicBezTo>
                <a:cubicBezTo>
                  <a:pt x="39" y="8"/>
                  <a:pt x="37" y="7"/>
                  <a:pt x="35" y="6"/>
                </a:cubicBezTo>
                <a:cubicBezTo>
                  <a:pt x="31" y="6"/>
                  <a:pt x="26" y="6"/>
                  <a:pt x="22" y="8"/>
                </a:cubicBezTo>
                <a:cubicBezTo>
                  <a:pt x="14" y="11"/>
                  <a:pt x="8" y="17"/>
                  <a:pt x="7" y="26"/>
                </a:cubicBezTo>
                <a:cubicBezTo>
                  <a:pt x="5" y="34"/>
                  <a:pt x="7" y="41"/>
                  <a:pt x="12" y="47"/>
                </a:cubicBezTo>
                <a:cubicBezTo>
                  <a:pt x="16" y="51"/>
                  <a:pt x="21" y="54"/>
                  <a:pt x="27" y="55"/>
                </a:cubicBezTo>
                <a:cubicBezTo>
                  <a:pt x="34" y="56"/>
                  <a:pt x="41" y="54"/>
                  <a:pt x="47" y="49"/>
                </a:cubicBezTo>
                <a:cubicBezTo>
                  <a:pt x="51" y="46"/>
                  <a:pt x="54" y="41"/>
                  <a:pt x="55" y="36"/>
                </a:cubicBezTo>
                <a:cubicBezTo>
                  <a:pt x="55" y="34"/>
                  <a:pt x="55" y="32"/>
                  <a:pt x="56" y="31"/>
                </a:cubicBezTo>
                <a:cubicBezTo>
                  <a:pt x="56" y="31"/>
                  <a:pt x="56" y="31"/>
                  <a:pt x="56" y="31"/>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3" name="Freeform 22"/>
          <p:cNvSpPr>
            <a:spLocks/>
          </p:cNvSpPr>
          <p:nvPr/>
        </p:nvSpPr>
        <p:spPr bwMode="auto">
          <a:xfrm>
            <a:off x="4540250" y="3592513"/>
            <a:ext cx="66675" cy="52387"/>
          </a:xfrm>
          <a:custGeom>
            <a:avLst/>
            <a:gdLst>
              <a:gd name="T0" fmla="*/ 2147483646 w 42"/>
              <a:gd name="T1" fmla="*/ 2147483646 h 33"/>
              <a:gd name="T2" fmla="*/ 2147483646 w 42"/>
              <a:gd name="T3" fmla="*/ 2147483646 h 33"/>
              <a:gd name="T4" fmla="*/ 2147483646 w 42"/>
              <a:gd name="T5" fmla="*/ 2147483646 h 33"/>
              <a:gd name="T6" fmla="*/ 2147483646 w 42"/>
              <a:gd name="T7" fmla="*/ 2147483646 h 33"/>
              <a:gd name="T8" fmla="*/ 2147483646 w 42"/>
              <a:gd name="T9" fmla="*/ 2147483646 h 33"/>
              <a:gd name="T10" fmla="*/ 2147483646 w 42"/>
              <a:gd name="T11" fmla="*/ 2147483646 h 33"/>
              <a:gd name="T12" fmla="*/ 2147483646 w 42"/>
              <a:gd name="T13" fmla="*/ 2147483646 h 33"/>
              <a:gd name="T14" fmla="*/ 2147483646 w 42"/>
              <a:gd name="T15" fmla="*/ 2147483646 h 33"/>
              <a:gd name="T16" fmla="*/ 2147483646 w 42"/>
              <a:gd name="T17" fmla="*/ 2147483646 h 33"/>
              <a:gd name="T18" fmla="*/ 2147483646 w 42"/>
              <a:gd name="T19" fmla="*/ 2147483646 h 33"/>
              <a:gd name="T20" fmla="*/ 2147483646 w 42"/>
              <a:gd name="T21" fmla="*/ 2147483646 h 33"/>
              <a:gd name="T22" fmla="*/ 2147483646 w 42"/>
              <a:gd name="T23" fmla="*/ 2147483646 h 33"/>
              <a:gd name="T24" fmla="*/ 2147483646 w 42"/>
              <a:gd name="T25" fmla="*/ 2147483646 h 33"/>
              <a:gd name="T26" fmla="*/ 2147483646 w 42"/>
              <a:gd name="T27" fmla="*/ 2147483646 h 33"/>
              <a:gd name="T28" fmla="*/ 2147483646 w 42"/>
              <a:gd name="T29" fmla="*/ 2147483646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3">
                <a:moveTo>
                  <a:pt x="11" y="27"/>
                </a:moveTo>
                <a:cubicBezTo>
                  <a:pt x="13" y="25"/>
                  <a:pt x="15" y="23"/>
                  <a:pt x="17" y="21"/>
                </a:cubicBezTo>
                <a:cubicBezTo>
                  <a:pt x="23" y="15"/>
                  <a:pt x="30" y="8"/>
                  <a:pt x="37" y="2"/>
                </a:cubicBezTo>
                <a:cubicBezTo>
                  <a:pt x="38" y="0"/>
                  <a:pt x="40" y="0"/>
                  <a:pt x="41" y="2"/>
                </a:cubicBezTo>
                <a:cubicBezTo>
                  <a:pt x="42" y="3"/>
                  <a:pt x="42" y="4"/>
                  <a:pt x="41" y="5"/>
                </a:cubicBezTo>
                <a:cubicBezTo>
                  <a:pt x="39" y="7"/>
                  <a:pt x="37" y="8"/>
                  <a:pt x="36" y="10"/>
                </a:cubicBezTo>
                <a:cubicBezTo>
                  <a:pt x="28" y="18"/>
                  <a:pt x="21" y="25"/>
                  <a:pt x="14" y="32"/>
                </a:cubicBezTo>
                <a:cubicBezTo>
                  <a:pt x="13" y="33"/>
                  <a:pt x="12" y="34"/>
                  <a:pt x="10" y="33"/>
                </a:cubicBezTo>
                <a:cubicBezTo>
                  <a:pt x="10" y="33"/>
                  <a:pt x="9" y="33"/>
                  <a:pt x="9" y="32"/>
                </a:cubicBezTo>
                <a:cubicBezTo>
                  <a:pt x="6" y="30"/>
                  <a:pt x="4" y="27"/>
                  <a:pt x="1" y="25"/>
                </a:cubicBezTo>
                <a:cubicBezTo>
                  <a:pt x="0" y="24"/>
                  <a:pt x="0" y="22"/>
                  <a:pt x="1" y="21"/>
                </a:cubicBezTo>
                <a:cubicBezTo>
                  <a:pt x="1" y="20"/>
                  <a:pt x="3" y="19"/>
                  <a:pt x="4" y="20"/>
                </a:cubicBezTo>
                <a:cubicBezTo>
                  <a:pt x="4" y="20"/>
                  <a:pt x="5" y="20"/>
                  <a:pt x="5" y="21"/>
                </a:cubicBezTo>
                <a:cubicBezTo>
                  <a:pt x="7" y="23"/>
                  <a:pt x="9" y="25"/>
                  <a:pt x="11" y="26"/>
                </a:cubicBezTo>
                <a:cubicBezTo>
                  <a:pt x="11" y="27"/>
                  <a:pt x="11" y="27"/>
                  <a:pt x="11" y="27"/>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4" name="Freeform 23"/>
          <p:cNvSpPr>
            <a:spLocks/>
          </p:cNvSpPr>
          <p:nvPr/>
        </p:nvSpPr>
        <p:spPr bwMode="auto">
          <a:xfrm>
            <a:off x="4510088" y="4376738"/>
            <a:ext cx="96837" cy="98425"/>
          </a:xfrm>
          <a:custGeom>
            <a:avLst/>
            <a:gdLst>
              <a:gd name="T0" fmla="*/ 2147483646 w 61"/>
              <a:gd name="T1" fmla="*/ 2147483646 h 62"/>
              <a:gd name="T2" fmla="*/ 2147483646 w 61"/>
              <a:gd name="T3" fmla="*/ 2147483646 h 62"/>
              <a:gd name="T4" fmla="*/ 2147483646 w 61"/>
              <a:gd name="T5" fmla="*/ 2147483646 h 62"/>
              <a:gd name="T6" fmla="*/ 2147483646 w 61"/>
              <a:gd name="T7" fmla="*/ 2147483646 h 62"/>
              <a:gd name="T8" fmla="*/ 2147483646 w 61"/>
              <a:gd name="T9" fmla="*/ 2147483646 h 62"/>
              <a:gd name="T10" fmla="*/ 2147483646 w 61"/>
              <a:gd name="T11" fmla="*/ 2147483646 h 62"/>
              <a:gd name="T12" fmla="*/ 2147483646 w 61"/>
              <a:gd name="T13" fmla="*/ 2147483646 h 62"/>
              <a:gd name="T14" fmla="*/ 2147483646 w 61"/>
              <a:gd name="T15" fmla="*/ 2147483646 h 62"/>
              <a:gd name="T16" fmla="*/ 2147483646 w 61"/>
              <a:gd name="T17" fmla="*/ 2147483646 h 62"/>
              <a:gd name="T18" fmla="*/ 2147483646 w 61"/>
              <a:gd name="T19" fmla="*/ 2147483646 h 62"/>
              <a:gd name="T20" fmla="*/ 2147483646 w 61"/>
              <a:gd name="T21" fmla="*/ 2147483646 h 62"/>
              <a:gd name="T22" fmla="*/ 2147483646 w 61"/>
              <a:gd name="T23" fmla="*/ 2147483646 h 62"/>
              <a:gd name="T24" fmla="*/ 2147483646 w 61"/>
              <a:gd name="T25" fmla="*/ 2147483646 h 62"/>
              <a:gd name="T26" fmla="*/ 2147483646 w 61"/>
              <a:gd name="T27" fmla="*/ 2147483646 h 62"/>
              <a:gd name="T28" fmla="*/ 2147483646 w 61"/>
              <a:gd name="T29" fmla="*/ 2147483646 h 62"/>
              <a:gd name="T30" fmla="*/ 2147483646 w 61"/>
              <a:gd name="T31" fmla="*/ 2147483646 h 62"/>
              <a:gd name="T32" fmla="*/ 2147483646 w 61"/>
              <a:gd name="T33" fmla="*/ 2147483646 h 62"/>
              <a:gd name="T34" fmla="*/ 2147483646 w 61"/>
              <a:gd name="T35" fmla="*/ 2147483646 h 62"/>
              <a:gd name="T36" fmla="*/ 2147483646 w 61"/>
              <a:gd name="T37" fmla="*/ 2147483646 h 62"/>
              <a:gd name="T38" fmla="*/ 2147483646 w 61"/>
              <a:gd name="T39" fmla="*/ 2147483646 h 62"/>
              <a:gd name="T40" fmla="*/ 2147483646 w 61"/>
              <a:gd name="T41" fmla="*/ 2147483646 h 62"/>
              <a:gd name="T42" fmla="*/ 2147483646 w 61"/>
              <a:gd name="T43" fmla="*/ 2147483646 h 62"/>
              <a:gd name="T44" fmla="*/ 2147483646 w 61"/>
              <a:gd name="T45" fmla="*/ 2147483646 h 62"/>
              <a:gd name="T46" fmla="*/ 2147483646 w 61"/>
              <a:gd name="T47" fmla="*/ 2147483646 h 62"/>
              <a:gd name="T48" fmla="*/ 2147483646 w 61"/>
              <a:gd name="T49" fmla="*/ 2147483646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2">
                <a:moveTo>
                  <a:pt x="56" y="31"/>
                </a:moveTo>
                <a:cubicBezTo>
                  <a:pt x="56" y="30"/>
                  <a:pt x="56" y="29"/>
                  <a:pt x="56" y="28"/>
                </a:cubicBezTo>
                <a:cubicBezTo>
                  <a:pt x="56" y="27"/>
                  <a:pt x="57" y="26"/>
                  <a:pt x="58" y="25"/>
                </a:cubicBezTo>
                <a:cubicBezTo>
                  <a:pt x="60" y="25"/>
                  <a:pt x="61" y="27"/>
                  <a:pt x="61" y="28"/>
                </a:cubicBezTo>
                <a:cubicBezTo>
                  <a:pt x="61" y="32"/>
                  <a:pt x="61" y="36"/>
                  <a:pt x="60" y="40"/>
                </a:cubicBezTo>
                <a:cubicBezTo>
                  <a:pt x="57" y="46"/>
                  <a:pt x="54" y="51"/>
                  <a:pt x="49" y="55"/>
                </a:cubicBezTo>
                <a:cubicBezTo>
                  <a:pt x="45" y="58"/>
                  <a:pt x="40" y="60"/>
                  <a:pt x="35" y="61"/>
                </a:cubicBezTo>
                <a:cubicBezTo>
                  <a:pt x="29" y="61"/>
                  <a:pt x="23" y="61"/>
                  <a:pt x="17" y="58"/>
                </a:cubicBezTo>
                <a:cubicBezTo>
                  <a:pt x="13" y="55"/>
                  <a:pt x="9" y="52"/>
                  <a:pt x="6" y="47"/>
                </a:cubicBezTo>
                <a:cubicBezTo>
                  <a:pt x="3" y="44"/>
                  <a:pt x="2" y="40"/>
                  <a:pt x="1" y="35"/>
                </a:cubicBezTo>
                <a:cubicBezTo>
                  <a:pt x="0" y="27"/>
                  <a:pt x="2" y="20"/>
                  <a:pt x="6" y="14"/>
                </a:cubicBezTo>
                <a:cubicBezTo>
                  <a:pt x="8" y="10"/>
                  <a:pt x="12" y="7"/>
                  <a:pt x="16" y="5"/>
                </a:cubicBezTo>
                <a:cubicBezTo>
                  <a:pt x="19" y="3"/>
                  <a:pt x="22" y="2"/>
                  <a:pt x="26" y="1"/>
                </a:cubicBezTo>
                <a:cubicBezTo>
                  <a:pt x="32" y="0"/>
                  <a:pt x="38" y="1"/>
                  <a:pt x="43" y="3"/>
                </a:cubicBezTo>
                <a:cubicBezTo>
                  <a:pt x="45" y="4"/>
                  <a:pt x="45" y="5"/>
                  <a:pt x="45" y="7"/>
                </a:cubicBezTo>
                <a:cubicBezTo>
                  <a:pt x="44" y="8"/>
                  <a:pt x="43" y="9"/>
                  <a:pt x="41" y="8"/>
                </a:cubicBezTo>
                <a:cubicBezTo>
                  <a:pt x="39" y="8"/>
                  <a:pt x="37" y="7"/>
                  <a:pt x="35" y="6"/>
                </a:cubicBezTo>
                <a:cubicBezTo>
                  <a:pt x="31" y="6"/>
                  <a:pt x="26" y="6"/>
                  <a:pt x="22" y="8"/>
                </a:cubicBezTo>
                <a:cubicBezTo>
                  <a:pt x="14" y="11"/>
                  <a:pt x="8" y="17"/>
                  <a:pt x="7" y="26"/>
                </a:cubicBezTo>
                <a:cubicBezTo>
                  <a:pt x="5" y="34"/>
                  <a:pt x="7" y="41"/>
                  <a:pt x="12" y="47"/>
                </a:cubicBezTo>
                <a:cubicBezTo>
                  <a:pt x="16" y="51"/>
                  <a:pt x="21" y="54"/>
                  <a:pt x="27" y="55"/>
                </a:cubicBezTo>
                <a:cubicBezTo>
                  <a:pt x="34" y="56"/>
                  <a:pt x="41" y="54"/>
                  <a:pt x="47" y="49"/>
                </a:cubicBezTo>
                <a:cubicBezTo>
                  <a:pt x="51" y="46"/>
                  <a:pt x="54" y="41"/>
                  <a:pt x="55" y="36"/>
                </a:cubicBezTo>
                <a:cubicBezTo>
                  <a:pt x="55" y="34"/>
                  <a:pt x="55" y="32"/>
                  <a:pt x="56" y="31"/>
                </a:cubicBezTo>
                <a:cubicBezTo>
                  <a:pt x="56" y="31"/>
                  <a:pt x="56" y="31"/>
                  <a:pt x="56" y="31"/>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5" name="Freeform 24"/>
          <p:cNvSpPr>
            <a:spLocks/>
          </p:cNvSpPr>
          <p:nvPr/>
        </p:nvSpPr>
        <p:spPr bwMode="auto">
          <a:xfrm>
            <a:off x="4540250" y="4386263"/>
            <a:ext cx="66675" cy="53975"/>
          </a:xfrm>
          <a:custGeom>
            <a:avLst/>
            <a:gdLst>
              <a:gd name="T0" fmla="*/ 2147483646 w 42"/>
              <a:gd name="T1" fmla="*/ 2147483646 h 34"/>
              <a:gd name="T2" fmla="*/ 2147483646 w 42"/>
              <a:gd name="T3" fmla="*/ 2147483646 h 34"/>
              <a:gd name="T4" fmla="*/ 2147483646 w 42"/>
              <a:gd name="T5" fmla="*/ 2147483646 h 34"/>
              <a:gd name="T6" fmla="*/ 2147483646 w 42"/>
              <a:gd name="T7" fmla="*/ 2147483646 h 34"/>
              <a:gd name="T8" fmla="*/ 2147483646 w 42"/>
              <a:gd name="T9" fmla="*/ 2147483646 h 34"/>
              <a:gd name="T10" fmla="*/ 2147483646 w 42"/>
              <a:gd name="T11" fmla="*/ 2147483646 h 34"/>
              <a:gd name="T12" fmla="*/ 2147483646 w 42"/>
              <a:gd name="T13" fmla="*/ 2147483646 h 34"/>
              <a:gd name="T14" fmla="*/ 2147483646 w 42"/>
              <a:gd name="T15" fmla="*/ 2147483646 h 34"/>
              <a:gd name="T16" fmla="*/ 2147483646 w 42"/>
              <a:gd name="T17" fmla="*/ 2147483646 h 34"/>
              <a:gd name="T18" fmla="*/ 2147483646 w 42"/>
              <a:gd name="T19" fmla="*/ 2147483646 h 34"/>
              <a:gd name="T20" fmla="*/ 2147483646 w 42"/>
              <a:gd name="T21" fmla="*/ 2147483646 h 34"/>
              <a:gd name="T22" fmla="*/ 2147483646 w 42"/>
              <a:gd name="T23" fmla="*/ 2147483646 h 34"/>
              <a:gd name="T24" fmla="*/ 2147483646 w 42"/>
              <a:gd name="T25" fmla="*/ 2147483646 h 34"/>
              <a:gd name="T26" fmla="*/ 2147483646 w 42"/>
              <a:gd name="T27" fmla="*/ 2147483646 h 34"/>
              <a:gd name="T28" fmla="*/ 2147483646 w 42"/>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4">
                <a:moveTo>
                  <a:pt x="11" y="27"/>
                </a:moveTo>
                <a:cubicBezTo>
                  <a:pt x="13" y="25"/>
                  <a:pt x="15" y="23"/>
                  <a:pt x="17" y="21"/>
                </a:cubicBezTo>
                <a:cubicBezTo>
                  <a:pt x="23" y="15"/>
                  <a:pt x="30" y="8"/>
                  <a:pt x="37" y="2"/>
                </a:cubicBezTo>
                <a:cubicBezTo>
                  <a:pt x="38" y="0"/>
                  <a:pt x="40" y="0"/>
                  <a:pt x="41" y="2"/>
                </a:cubicBezTo>
                <a:cubicBezTo>
                  <a:pt x="42" y="3"/>
                  <a:pt x="42" y="4"/>
                  <a:pt x="41" y="5"/>
                </a:cubicBezTo>
                <a:cubicBezTo>
                  <a:pt x="39" y="7"/>
                  <a:pt x="37" y="8"/>
                  <a:pt x="36" y="10"/>
                </a:cubicBezTo>
                <a:cubicBezTo>
                  <a:pt x="28" y="18"/>
                  <a:pt x="21" y="25"/>
                  <a:pt x="14" y="32"/>
                </a:cubicBezTo>
                <a:cubicBezTo>
                  <a:pt x="13" y="33"/>
                  <a:pt x="12" y="34"/>
                  <a:pt x="10" y="33"/>
                </a:cubicBezTo>
                <a:cubicBezTo>
                  <a:pt x="10" y="33"/>
                  <a:pt x="9" y="33"/>
                  <a:pt x="9" y="32"/>
                </a:cubicBezTo>
                <a:cubicBezTo>
                  <a:pt x="6" y="30"/>
                  <a:pt x="4" y="27"/>
                  <a:pt x="1" y="25"/>
                </a:cubicBezTo>
                <a:cubicBezTo>
                  <a:pt x="0" y="24"/>
                  <a:pt x="0" y="22"/>
                  <a:pt x="1" y="21"/>
                </a:cubicBezTo>
                <a:cubicBezTo>
                  <a:pt x="1" y="20"/>
                  <a:pt x="3" y="19"/>
                  <a:pt x="4" y="20"/>
                </a:cubicBezTo>
                <a:cubicBezTo>
                  <a:pt x="4" y="20"/>
                  <a:pt x="5" y="20"/>
                  <a:pt x="5" y="21"/>
                </a:cubicBezTo>
                <a:cubicBezTo>
                  <a:pt x="7" y="23"/>
                  <a:pt x="9" y="25"/>
                  <a:pt x="11" y="26"/>
                </a:cubicBezTo>
                <a:cubicBezTo>
                  <a:pt x="11" y="27"/>
                  <a:pt x="11" y="27"/>
                  <a:pt x="11" y="27"/>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6" name="Freeform 25"/>
          <p:cNvSpPr>
            <a:spLocks/>
          </p:cNvSpPr>
          <p:nvPr/>
        </p:nvSpPr>
        <p:spPr bwMode="auto">
          <a:xfrm>
            <a:off x="4510088" y="4778375"/>
            <a:ext cx="96837" cy="98425"/>
          </a:xfrm>
          <a:custGeom>
            <a:avLst/>
            <a:gdLst>
              <a:gd name="T0" fmla="*/ 2147483646 w 61"/>
              <a:gd name="T1" fmla="*/ 2147483646 h 62"/>
              <a:gd name="T2" fmla="*/ 2147483646 w 61"/>
              <a:gd name="T3" fmla="*/ 2147483646 h 62"/>
              <a:gd name="T4" fmla="*/ 2147483646 w 61"/>
              <a:gd name="T5" fmla="*/ 2147483646 h 62"/>
              <a:gd name="T6" fmla="*/ 2147483646 w 61"/>
              <a:gd name="T7" fmla="*/ 2147483646 h 62"/>
              <a:gd name="T8" fmla="*/ 2147483646 w 61"/>
              <a:gd name="T9" fmla="*/ 2147483646 h 62"/>
              <a:gd name="T10" fmla="*/ 2147483646 w 61"/>
              <a:gd name="T11" fmla="*/ 2147483646 h 62"/>
              <a:gd name="T12" fmla="*/ 2147483646 w 61"/>
              <a:gd name="T13" fmla="*/ 2147483646 h 62"/>
              <a:gd name="T14" fmla="*/ 2147483646 w 61"/>
              <a:gd name="T15" fmla="*/ 2147483646 h 62"/>
              <a:gd name="T16" fmla="*/ 2147483646 w 61"/>
              <a:gd name="T17" fmla="*/ 2147483646 h 62"/>
              <a:gd name="T18" fmla="*/ 2147483646 w 61"/>
              <a:gd name="T19" fmla="*/ 2147483646 h 62"/>
              <a:gd name="T20" fmla="*/ 2147483646 w 61"/>
              <a:gd name="T21" fmla="*/ 2147483646 h 62"/>
              <a:gd name="T22" fmla="*/ 2147483646 w 61"/>
              <a:gd name="T23" fmla="*/ 2147483646 h 62"/>
              <a:gd name="T24" fmla="*/ 2147483646 w 61"/>
              <a:gd name="T25" fmla="*/ 2147483646 h 62"/>
              <a:gd name="T26" fmla="*/ 2147483646 w 61"/>
              <a:gd name="T27" fmla="*/ 2147483646 h 62"/>
              <a:gd name="T28" fmla="*/ 2147483646 w 61"/>
              <a:gd name="T29" fmla="*/ 2147483646 h 62"/>
              <a:gd name="T30" fmla="*/ 2147483646 w 61"/>
              <a:gd name="T31" fmla="*/ 2147483646 h 62"/>
              <a:gd name="T32" fmla="*/ 2147483646 w 61"/>
              <a:gd name="T33" fmla="*/ 2147483646 h 62"/>
              <a:gd name="T34" fmla="*/ 2147483646 w 61"/>
              <a:gd name="T35" fmla="*/ 2147483646 h 62"/>
              <a:gd name="T36" fmla="*/ 2147483646 w 61"/>
              <a:gd name="T37" fmla="*/ 2147483646 h 62"/>
              <a:gd name="T38" fmla="*/ 2147483646 w 61"/>
              <a:gd name="T39" fmla="*/ 2147483646 h 62"/>
              <a:gd name="T40" fmla="*/ 2147483646 w 61"/>
              <a:gd name="T41" fmla="*/ 2147483646 h 62"/>
              <a:gd name="T42" fmla="*/ 2147483646 w 61"/>
              <a:gd name="T43" fmla="*/ 2147483646 h 62"/>
              <a:gd name="T44" fmla="*/ 2147483646 w 61"/>
              <a:gd name="T45" fmla="*/ 2147483646 h 62"/>
              <a:gd name="T46" fmla="*/ 2147483646 w 61"/>
              <a:gd name="T47" fmla="*/ 2147483646 h 62"/>
              <a:gd name="T48" fmla="*/ 2147483646 w 61"/>
              <a:gd name="T49" fmla="*/ 2147483646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2">
                <a:moveTo>
                  <a:pt x="56" y="31"/>
                </a:moveTo>
                <a:cubicBezTo>
                  <a:pt x="56" y="30"/>
                  <a:pt x="56" y="29"/>
                  <a:pt x="56" y="28"/>
                </a:cubicBezTo>
                <a:cubicBezTo>
                  <a:pt x="56" y="27"/>
                  <a:pt x="57" y="26"/>
                  <a:pt x="58" y="25"/>
                </a:cubicBezTo>
                <a:cubicBezTo>
                  <a:pt x="60" y="25"/>
                  <a:pt x="61" y="27"/>
                  <a:pt x="61" y="28"/>
                </a:cubicBezTo>
                <a:cubicBezTo>
                  <a:pt x="61" y="32"/>
                  <a:pt x="61" y="36"/>
                  <a:pt x="60" y="40"/>
                </a:cubicBezTo>
                <a:cubicBezTo>
                  <a:pt x="57" y="46"/>
                  <a:pt x="54" y="51"/>
                  <a:pt x="49" y="55"/>
                </a:cubicBezTo>
                <a:cubicBezTo>
                  <a:pt x="45" y="58"/>
                  <a:pt x="40" y="60"/>
                  <a:pt x="35" y="61"/>
                </a:cubicBezTo>
                <a:cubicBezTo>
                  <a:pt x="29" y="61"/>
                  <a:pt x="23" y="61"/>
                  <a:pt x="17" y="58"/>
                </a:cubicBezTo>
                <a:cubicBezTo>
                  <a:pt x="13" y="55"/>
                  <a:pt x="9" y="52"/>
                  <a:pt x="6" y="47"/>
                </a:cubicBezTo>
                <a:cubicBezTo>
                  <a:pt x="3" y="44"/>
                  <a:pt x="2" y="40"/>
                  <a:pt x="1" y="35"/>
                </a:cubicBezTo>
                <a:cubicBezTo>
                  <a:pt x="0" y="27"/>
                  <a:pt x="2" y="20"/>
                  <a:pt x="6" y="14"/>
                </a:cubicBezTo>
                <a:cubicBezTo>
                  <a:pt x="8" y="10"/>
                  <a:pt x="12" y="7"/>
                  <a:pt x="16" y="5"/>
                </a:cubicBezTo>
                <a:cubicBezTo>
                  <a:pt x="19" y="3"/>
                  <a:pt x="22" y="2"/>
                  <a:pt x="26" y="1"/>
                </a:cubicBezTo>
                <a:cubicBezTo>
                  <a:pt x="32" y="0"/>
                  <a:pt x="38" y="1"/>
                  <a:pt x="43" y="3"/>
                </a:cubicBezTo>
                <a:cubicBezTo>
                  <a:pt x="45" y="4"/>
                  <a:pt x="45" y="5"/>
                  <a:pt x="45" y="7"/>
                </a:cubicBezTo>
                <a:cubicBezTo>
                  <a:pt x="44" y="8"/>
                  <a:pt x="43" y="9"/>
                  <a:pt x="41" y="8"/>
                </a:cubicBezTo>
                <a:cubicBezTo>
                  <a:pt x="39" y="8"/>
                  <a:pt x="37" y="7"/>
                  <a:pt x="35" y="6"/>
                </a:cubicBezTo>
                <a:cubicBezTo>
                  <a:pt x="31" y="6"/>
                  <a:pt x="26" y="6"/>
                  <a:pt x="22" y="8"/>
                </a:cubicBezTo>
                <a:cubicBezTo>
                  <a:pt x="14" y="11"/>
                  <a:pt x="8" y="17"/>
                  <a:pt x="7" y="26"/>
                </a:cubicBezTo>
                <a:cubicBezTo>
                  <a:pt x="5" y="34"/>
                  <a:pt x="7" y="41"/>
                  <a:pt x="12" y="47"/>
                </a:cubicBezTo>
                <a:cubicBezTo>
                  <a:pt x="16" y="51"/>
                  <a:pt x="21" y="54"/>
                  <a:pt x="27" y="55"/>
                </a:cubicBezTo>
                <a:cubicBezTo>
                  <a:pt x="34" y="56"/>
                  <a:pt x="41" y="54"/>
                  <a:pt x="47" y="49"/>
                </a:cubicBezTo>
                <a:cubicBezTo>
                  <a:pt x="51" y="46"/>
                  <a:pt x="54" y="41"/>
                  <a:pt x="55" y="36"/>
                </a:cubicBezTo>
                <a:cubicBezTo>
                  <a:pt x="55" y="34"/>
                  <a:pt x="55" y="32"/>
                  <a:pt x="56" y="31"/>
                </a:cubicBezTo>
                <a:cubicBezTo>
                  <a:pt x="56" y="31"/>
                  <a:pt x="56" y="31"/>
                  <a:pt x="56" y="31"/>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7" name="Freeform 26"/>
          <p:cNvSpPr>
            <a:spLocks/>
          </p:cNvSpPr>
          <p:nvPr/>
        </p:nvSpPr>
        <p:spPr bwMode="auto">
          <a:xfrm>
            <a:off x="4540250" y="4787900"/>
            <a:ext cx="66675" cy="53975"/>
          </a:xfrm>
          <a:custGeom>
            <a:avLst/>
            <a:gdLst>
              <a:gd name="T0" fmla="*/ 2147483646 w 42"/>
              <a:gd name="T1" fmla="*/ 2147483646 h 34"/>
              <a:gd name="T2" fmla="*/ 2147483646 w 42"/>
              <a:gd name="T3" fmla="*/ 2147483646 h 34"/>
              <a:gd name="T4" fmla="*/ 2147483646 w 42"/>
              <a:gd name="T5" fmla="*/ 2147483646 h 34"/>
              <a:gd name="T6" fmla="*/ 2147483646 w 42"/>
              <a:gd name="T7" fmla="*/ 2147483646 h 34"/>
              <a:gd name="T8" fmla="*/ 2147483646 w 42"/>
              <a:gd name="T9" fmla="*/ 2147483646 h 34"/>
              <a:gd name="T10" fmla="*/ 2147483646 w 42"/>
              <a:gd name="T11" fmla="*/ 2147483646 h 34"/>
              <a:gd name="T12" fmla="*/ 2147483646 w 42"/>
              <a:gd name="T13" fmla="*/ 2147483646 h 34"/>
              <a:gd name="T14" fmla="*/ 2147483646 w 42"/>
              <a:gd name="T15" fmla="*/ 2147483646 h 34"/>
              <a:gd name="T16" fmla="*/ 2147483646 w 42"/>
              <a:gd name="T17" fmla="*/ 2147483646 h 34"/>
              <a:gd name="T18" fmla="*/ 2147483646 w 42"/>
              <a:gd name="T19" fmla="*/ 2147483646 h 34"/>
              <a:gd name="T20" fmla="*/ 2147483646 w 42"/>
              <a:gd name="T21" fmla="*/ 2147483646 h 34"/>
              <a:gd name="T22" fmla="*/ 2147483646 w 42"/>
              <a:gd name="T23" fmla="*/ 2147483646 h 34"/>
              <a:gd name="T24" fmla="*/ 2147483646 w 42"/>
              <a:gd name="T25" fmla="*/ 2147483646 h 34"/>
              <a:gd name="T26" fmla="*/ 2147483646 w 42"/>
              <a:gd name="T27" fmla="*/ 2147483646 h 34"/>
              <a:gd name="T28" fmla="*/ 2147483646 w 42"/>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4">
                <a:moveTo>
                  <a:pt x="11" y="27"/>
                </a:moveTo>
                <a:cubicBezTo>
                  <a:pt x="13" y="25"/>
                  <a:pt x="15" y="23"/>
                  <a:pt x="17" y="21"/>
                </a:cubicBezTo>
                <a:cubicBezTo>
                  <a:pt x="23" y="15"/>
                  <a:pt x="30" y="8"/>
                  <a:pt x="37" y="2"/>
                </a:cubicBezTo>
                <a:cubicBezTo>
                  <a:pt x="38" y="0"/>
                  <a:pt x="40" y="0"/>
                  <a:pt x="41" y="2"/>
                </a:cubicBezTo>
                <a:cubicBezTo>
                  <a:pt x="42" y="3"/>
                  <a:pt x="42" y="4"/>
                  <a:pt x="41" y="5"/>
                </a:cubicBezTo>
                <a:cubicBezTo>
                  <a:pt x="39" y="7"/>
                  <a:pt x="37" y="8"/>
                  <a:pt x="36" y="10"/>
                </a:cubicBezTo>
                <a:cubicBezTo>
                  <a:pt x="28" y="18"/>
                  <a:pt x="21" y="25"/>
                  <a:pt x="14" y="32"/>
                </a:cubicBezTo>
                <a:cubicBezTo>
                  <a:pt x="13" y="33"/>
                  <a:pt x="12" y="34"/>
                  <a:pt x="10" y="33"/>
                </a:cubicBezTo>
                <a:cubicBezTo>
                  <a:pt x="10" y="33"/>
                  <a:pt x="9" y="33"/>
                  <a:pt x="9" y="32"/>
                </a:cubicBezTo>
                <a:cubicBezTo>
                  <a:pt x="6" y="30"/>
                  <a:pt x="4" y="27"/>
                  <a:pt x="1" y="25"/>
                </a:cubicBezTo>
                <a:cubicBezTo>
                  <a:pt x="0" y="24"/>
                  <a:pt x="0" y="22"/>
                  <a:pt x="1" y="21"/>
                </a:cubicBezTo>
                <a:cubicBezTo>
                  <a:pt x="1" y="20"/>
                  <a:pt x="3" y="19"/>
                  <a:pt x="4" y="20"/>
                </a:cubicBezTo>
                <a:cubicBezTo>
                  <a:pt x="4" y="20"/>
                  <a:pt x="5" y="20"/>
                  <a:pt x="5" y="21"/>
                </a:cubicBezTo>
                <a:cubicBezTo>
                  <a:pt x="7" y="23"/>
                  <a:pt x="9" y="25"/>
                  <a:pt x="11" y="26"/>
                </a:cubicBezTo>
                <a:cubicBezTo>
                  <a:pt x="11" y="27"/>
                  <a:pt x="11" y="27"/>
                  <a:pt x="11" y="27"/>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8" name="Freeform 27"/>
          <p:cNvSpPr>
            <a:spLocks/>
          </p:cNvSpPr>
          <p:nvPr/>
        </p:nvSpPr>
        <p:spPr bwMode="auto">
          <a:xfrm>
            <a:off x="4510088" y="4978400"/>
            <a:ext cx="96837" cy="98425"/>
          </a:xfrm>
          <a:custGeom>
            <a:avLst/>
            <a:gdLst>
              <a:gd name="T0" fmla="*/ 2147483646 w 61"/>
              <a:gd name="T1" fmla="*/ 2147483646 h 62"/>
              <a:gd name="T2" fmla="*/ 2147483646 w 61"/>
              <a:gd name="T3" fmla="*/ 2147483646 h 62"/>
              <a:gd name="T4" fmla="*/ 2147483646 w 61"/>
              <a:gd name="T5" fmla="*/ 2147483646 h 62"/>
              <a:gd name="T6" fmla="*/ 2147483646 w 61"/>
              <a:gd name="T7" fmla="*/ 2147483646 h 62"/>
              <a:gd name="T8" fmla="*/ 2147483646 w 61"/>
              <a:gd name="T9" fmla="*/ 2147483646 h 62"/>
              <a:gd name="T10" fmla="*/ 2147483646 w 61"/>
              <a:gd name="T11" fmla="*/ 2147483646 h 62"/>
              <a:gd name="T12" fmla="*/ 2147483646 w 61"/>
              <a:gd name="T13" fmla="*/ 2147483646 h 62"/>
              <a:gd name="T14" fmla="*/ 2147483646 w 61"/>
              <a:gd name="T15" fmla="*/ 2147483646 h 62"/>
              <a:gd name="T16" fmla="*/ 2147483646 w 61"/>
              <a:gd name="T17" fmla="*/ 2147483646 h 62"/>
              <a:gd name="T18" fmla="*/ 2147483646 w 61"/>
              <a:gd name="T19" fmla="*/ 2147483646 h 62"/>
              <a:gd name="T20" fmla="*/ 2147483646 w 61"/>
              <a:gd name="T21" fmla="*/ 2147483646 h 62"/>
              <a:gd name="T22" fmla="*/ 2147483646 w 61"/>
              <a:gd name="T23" fmla="*/ 2147483646 h 62"/>
              <a:gd name="T24" fmla="*/ 2147483646 w 61"/>
              <a:gd name="T25" fmla="*/ 2147483646 h 62"/>
              <a:gd name="T26" fmla="*/ 2147483646 w 61"/>
              <a:gd name="T27" fmla="*/ 2147483646 h 62"/>
              <a:gd name="T28" fmla="*/ 2147483646 w 61"/>
              <a:gd name="T29" fmla="*/ 2147483646 h 62"/>
              <a:gd name="T30" fmla="*/ 2147483646 w 61"/>
              <a:gd name="T31" fmla="*/ 2147483646 h 62"/>
              <a:gd name="T32" fmla="*/ 2147483646 w 61"/>
              <a:gd name="T33" fmla="*/ 2147483646 h 62"/>
              <a:gd name="T34" fmla="*/ 2147483646 w 61"/>
              <a:gd name="T35" fmla="*/ 2147483646 h 62"/>
              <a:gd name="T36" fmla="*/ 2147483646 w 61"/>
              <a:gd name="T37" fmla="*/ 2147483646 h 62"/>
              <a:gd name="T38" fmla="*/ 2147483646 w 61"/>
              <a:gd name="T39" fmla="*/ 2147483646 h 62"/>
              <a:gd name="T40" fmla="*/ 2147483646 w 61"/>
              <a:gd name="T41" fmla="*/ 2147483646 h 62"/>
              <a:gd name="T42" fmla="*/ 2147483646 w 61"/>
              <a:gd name="T43" fmla="*/ 2147483646 h 62"/>
              <a:gd name="T44" fmla="*/ 2147483646 w 61"/>
              <a:gd name="T45" fmla="*/ 2147483646 h 62"/>
              <a:gd name="T46" fmla="*/ 2147483646 w 61"/>
              <a:gd name="T47" fmla="*/ 2147483646 h 62"/>
              <a:gd name="T48" fmla="*/ 2147483646 w 61"/>
              <a:gd name="T49" fmla="*/ 2147483646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2">
                <a:moveTo>
                  <a:pt x="56" y="31"/>
                </a:moveTo>
                <a:cubicBezTo>
                  <a:pt x="56" y="30"/>
                  <a:pt x="56" y="29"/>
                  <a:pt x="56" y="28"/>
                </a:cubicBezTo>
                <a:cubicBezTo>
                  <a:pt x="56" y="27"/>
                  <a:pt x="57" y="26"/>
                  <a:pt x="58" y="25"/>
                </a:cubicBezTo>
                <a:cubicBezTo>
                  <a:pt x="60" y="25"/>
                  <a:pt x="61" y="27"/>
                  <a:pt x="61" y="28"/>
                </a:cubicBezTo>
                <a:cubicBezTo>
                  <a:pt x="61" y="32"/>
                  <a:pt x="61" y="36"/>
                  <a:pt x="60" y="40"/>
                </a:cubicBezTo>
                <a:cubicBezTo>
                  <a:pt x="57" y="46"/>
                  <a:pt x="54" y="51"/>
                  <a:pt x="49" y="55"/>
                </a:cubicBezTo>
                <a:cubicBezTo>
                  <a:pt x="45" y="58"/>
                  <a:pt x="40" y="60"/>
                  <a:pt x="35" y="61"/>
                </a:cubicBezTo>
                <a:cubicBezTo>
                  <a:pt x="29" y="61"/>
                  <a:pt x="23" y="61"/>
                  <a:pt x="17" y="58"/>
                </a:cubicBezTo>
                <a:cubicBezTo>
                  <a:pt x="13" y="55"/>
                  <a:pt x="9" y="52"/>
                  <a:pt x="6" y="47"/>
                </a:cubicBezTo>
                <a:cubicBezTo>
                  <a:pt x="3" y="44"/>
                  <a:pt x="2" y="40"/>
                  <a:pt x="1" y="35"/>
                </a:cubicBezTo>
                <a:cubicBezTo>
                  <a:pt x="0" y="27"/>
                  <a:pt x="2" y="20"/>
                  <a:pt x="6" y="14"/>
                </a:cubicBezTo>
                <a:cubicBezTo>
                  <a:pt x="8" y="10"/>
                  <a:pt x="12" y="7"/>
                  <a:pt x="16" y="5"/>
                </a:cubicBezTo>
                <a:cubicBezTo>
                  <a:pt x="19" y="3"/>
                  <a:pt x="22" y="2"/>
                  <a:pt x="26" y="1"/>
                </a:cubicBezTo>
                <a:cubicBezTo>
                  <a:pt x="32" y="0"/>
                  <a:pt x="38" y="1"/>
                  <a:pt x="43" y="3"/>
                </a:cubicBezTo>
                <a:cubicBezTo>
                  <a:pt x="45" y="4"/>
                  <a:pt x="45" y="5"/>
                  <a:pt x="45" y="7"/>
                </a:cubicBezTo>
                <a:cubicBezTo>
                  <a:pt x="44" y="8"/>
                  <a:pt x="43" y="9"/>
                  <a:pt x="41" y="8"/>
                </a:cubicBezTo>
                <a:cubicBezTo>
                  <a:pt x="39" y="8"/>
                  <a:pt x="37" y="7"/>
                  <a:pt x="35" y="6"/>
                </a:cubicBezTo>
                <a:cubicBezTo>
                  <a:pt x="31" y="6"/>
                  <a:pt x="26" y="6"/>
                  <a:pt x="22" y="8"/>
                </a:cubicBezTo>
                <a:cubicBezTo>
                  <a:pt x="14" y="11"/>
                  <a:pt x="8" y="17"/>
                  <a:pt x="7" y="26"/>
                </a:cubicBezTo>
                <a:cubicBezTo>
                  <a:pt x="5" y="34"/>
                  <a:pt x="7" y="41"/>
                  <a:pt x="12" y="47"/>
                </a:cubicBezTo>
                <a:cubicBezTo>
                  <a:pt x="16" y="51"/>
                  <a:pt x="21" y="54"/>
                  <a:pt x="27" y="55"/>
                </a:cubicBezTo>
                <a:cubicBezTo>
                  <a:pt x="34" y="56"/>
                  <a:pt x="41" y="54"/>
                  <a:pt x="47" y="49"/>
                </a:cubicBezTo>
                <a:cubicBezTo>
                  <a:pt x="51" y="46"/>
                  <a:pt x="54" y="41"/>
                  <a:pt x="55" y="36"/>
                </a:cubicBezTo>
                <a:cubicBezTo>
                  <a:pt x="55" y="34"/>
                  <a:pt x="55" y="32"/>
                  <a:pt x="56" y="31"/>
                </a:cubicBezTo>
                <a:cubicBezTo>
                  <a:pt x="56" y="31"/>
                  <a:pt x="56" y="31"/>
                  <a:pt x="56" y="31"/>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9" name="Freeform 28"/>
          <p:cNvSpPr>
            <a:spLocks/>
          </p:cNvSpPr>
          <p:nvPr/>
        </p:nvSpPr>
        <p:spPr bwMode="auto">
          <a:xfrm>
            <a:off x="4540250" y="4987925"/>
            <a:ext cx="66675" cy="52388"/>
          </a:xfrm>
          <a:custGeom>
            <a:avLst/>
            <a:gdLst>
              <a:gd name="T0" fmla="*/ 2147483646 w 42"/>
              <a:gd name="T1" fmla="*/ 2147483646 h 33"/>
              <a:gd name="T2" fmla="*/ 2147483646 w 42"/>
              <a:gd name="T3" fmla="*/ 2147483646 h 33"/>
              <a:gd name="T4" fmla="*/ 2147483646 w 42"/>
              <a:gd name="T5" fmla="*/ 2147483646 h 33"/>
              <a:gd name="T6" fmla="*/ 2147483646 w 42"/>
              <a:gd name="T7" fmla="*/ 2147483646 h 33"/>
              <a:gd name="T8" fmla="*/ 2147483646 w 42"/>
              <a:gd name="T9" fmla="*/ 2147483646 h 33"/>
              <a:gd name="T10" fmla="*/ 2147483646 w 42"/>
              <a:gd name="T11" fmla="*/ 2147483646 h 33"/>
              <a:gd name="T12" fmla="*/ 2147483646 w 42"/>
              <a:gd name="T13" fmla="*/ 2147483646 h 33"/>
              <a:gd name="T14" fmla="*/ 2147483646 w 42"/>
              <a:gd name="T15" fmla="*/ 2147483646 h 33"/>
              <a:gd name="T16" fmla="*/ 2147483646 w 42"/>
              <a:gd name="T17" fmla="*/ 2147483646 h 33"/>
              <a:gd name="T18" fmla="*/ 2147483646 w 42"/>
              <a:gd name="T19" fmla="*/ 2147483646 h 33"/>
              <a:gd name="T20" fmla="*/ 2147483646 w 42"/>
              <a:gd name="T21" fmla="*/ 2147483646 h 33"/>
              <a:gd name="T22" fmla="*/ 2147483646 w 42"/>
              <a:gd name="T23" fmla="*/ 2147483646 h 33"/>
              <a:gd name="T24" fmla="*/ 2147483646 w 42"/>
              <a:gd name="T25" fmla="*/ 2147483646 h 33"/>
              <a:gd name="T26" fmla="*/ 2147483646 w 42"/>
              <a:gd name="T27" fmla="*/ 2147483646 h 33"/>
              <a:gd name="T28" fmla="*/ 2147483646 w 42"/>
              <a:gd name="T29" fmla="*/ 2147483646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3">
                <a:moveTo>
                  <a:pt x="11" y="27"/>
                </a:moveTo>
                <a:cubicBezTo>
                  <a:pt x="13" y="25"/>
                  <a:pt x="15" y="23"/>
                  <a:pt x="17" y="21"/>
                </a:cubicBezTo>
                <a:cubicBezTo>
                  <a:pt x="23" y="15"/>
                  <a:pt x="30" y="8"/>
                  <a:pt x="37" y="2"/>
                </a:cubicBezTo>
                <a:cubicBezTo>
                  <a:pt x="38" y="0"/>
                  <a:pt x="40" y="0"/>
                  <a:pt x="41" y="2"/>
                </a:cubicBezTo>
                <a:cubicBezTo>
                  <a:pt x="42" y="3"/>
                  <a:pt x="42" y="4"/>
                  <a:pt x="41" y="5"/>
                </a:cubicBezTo>
                <a:cubicBezTo>
                  <a:pt x="39" y="7"/>
                  <a:pt x="37" y="8"/>
                  <a:pt x="36" y="10"/>
                </a:cubicBezTo>
                <a:cubicBezTo>
                  <a:pt x="28" y="18"/>
                  <a:pt x="21" y="25"/>
                  <a:pt x="14" y="32"/>
                </a:cubicBezTo>
                <a:cubicBezTo>
                  <a:pt x="13" y="33"/>
                  <a:pt x="12" y="34"/>
                  <a:pt x="10" y="33"/>
                </a:cubicBezTo>
                <a:cubicBezTo>
                  <a:pt x="10" y="33"/>
                  <a:pt x="9" y="33"/>
                  <a:pt x="9" y="32"/>
                </a:cubicBezTo>
                <a:cubicBezTo>
                  <a:pt x="6" y="30"/>
                  <a:pt x="4" y="27"/>
                  <a:pt x="1" y="25"/>
                </a:cubicBezTo>
                <a:cubicBezTo>
                  <a:pt x="0" y="24"/>
                  <a:pt x="0" y="22"/>
                  <a:pt x="1" y="21"/>
                </a:cubicBezTo>
                <a:cubicBezTo>
                  <a:pt x="1" y="20"/>
                  <a:pt x="3" y="19"/>
                  <a:pt x="4" y="20"/>
                </a:cubicBezTo>
                <a:cubicBezTo>
                  <a:pt x="4" y="20"/>
                  <a:pt x="5" y="20"/>
                  <a:pt x="5" y="21"/>
                </a:cubicBezTo>
                <a:cubicBezTo>
                  <a:pt x="7" y="23"/>
                  <a:pt x="9" y="25"/>
                  <a:pt x="11" y="26"/>
                </a:cubicBezTo>
                <a:cubicBezTo>
                  <a:pt x="11" y="27"/>
                  <a:pt x="11" y="27"/>
                  <a:pt x="11" y="27"/>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0" name="Freeform 29"/>
          <p:cNvSpPr>
            <a:spLocks/>
          </p:cNvSpPr>
          <p:nvPr/>
        </p:nvSpPr>
        <p:spPr bwMode="auto">
          <a:xfrm>
            <a:off x="4510088" y="5784850"/>
            <a:ext cx="96837" cy="9683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2147483646 h 61"/>
              <a:gd name="T18" fmla="*/ 2147483646 w 61"/>
              <a:gd name="T19" fmla="*/ 2147483646 h 61"/>
              <a:gd name="T20" fmla="*/ 2147483646 w 61"/>
              <a:gd name="T21" fmla="*/ 2147483646 h 61"/>
              <a:gd name="T22" fmla="*/ 2147483646 w 61"/>
              <a:gd name="T23" fmla="*/ 2147483646 h 61"/>
              <a:gd name="T24" fmla="*/ 2147483646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2147483646 w 61"/>
              <a:gd name="T35" fmla="*/ 2147483646 h 61"/>
              <a:gd name="T36" fmla="*/ 2147483646 w 61"/>
              <a:gd name="T37" fmla="*/ 2147483646 h 61"/>
              <a:gd name="T38" fmla="*/ 2147483646 w 61"/>
              <a:gd name="T39" fmla="*/ 2147483646 h 61"/>
              <a:gd name="T40" fmla="*/ 2147483646 w 61"/>
              <a:gd name="T41" fmla="*/ 2147483646 h 61"/>
              <a:gd name="T42" fmla="*/ 2147483646 w 61"/>
              <a:gd name="T43" fmla="*/ 2147483646 h 61"/>
              <a:gd name="T44" fmla="*/ 2147483646 w 61"/>
              <a:gd name="T45" fmla="*/ 2147483646 h 61"/>
              <a:gd name="T46" fmla="*/ 2147483646 w 61"/>
              <a:gd name="T47" fmla="*/ 2147483646 h 61"/>
              <a:gd name="T48" fmla="*/ 2147483646 w 61"/>
              <a:gd name="T49" fmla="*/ 2147483646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1">
                <a:moveTo>
                  <a:pt x="56" y="31"/>
                </a:moveTo>
                <a:cubicBezTo>
                  <a:pt x="56" y="30"/>
                  <a:pt x="56" y="29"/>
                  <a:pt x="56" y="28"/>
                </a:cubicBezTo>
                <a:cubicBezTo>
                  <a:pt x="56" y="27"/>
                  <a:pt x="57" y="26"/>
                  <a:pt x="58" y="25"/>
                </a:cubicBezTo>
                <a:cubicBezTo>
                  <a:pt x="60" y="25"/>
                  <a:pt x="61" y="27"/>
                  <a:pt x="61" y="28"/>
                </a:cubicBezTo>
                <a:cubicBezTo>
                  <a:pt x="61" y="32"/>
                  <a:pt x="61" y="36"/>
                  <a:pt x="60" y="40"/>
                </a:cubicBezTo>
                <a:cubicBezTo>
                  <a:pt x="57" y="46"/>
                  <a:pt x="54" y="51"/>
                  <a:pt x="49" y="55"/>
                </a:cubicBezTo>
                <a:cubicBezTo>
                  <a:pt x="45" y="58"/>
                  <a:pt x="40" y="60"/>
                  <a:pt x="35" y="61"/>
                </a:cubicBezTo>
                <a:cubicBezTo>
                  <a:pt x="29" y="61"/>
                  <a:pt x="23" y="61"/>
                  <a:pt x="17" y="58"/>
                </a:cubicBezTo>
                <a:cubicBezTo>
                  <a:pt x="13" y="55"/>
                  <a:pt x="9" y="52"/>
                  <a:pt x="6" y="47"/>
                </a:cubicBezTo>
                <a:cubicBezTo>
                  <a:pt x="3" y="44"/>
                  <a:pt x="2" y="40"/>
                  <a:pt x="1" y="35"/>
                </a:cubicBezTo>
                <a:cubicBezTo>
                  <a:pt x="0" y="27"/>
                  <a:pt x="2" y="20"/>
                  <a:pt x="6" y="14"/>
                </a:cubicBezTo>
                <a:cubicBezTo>
                  <a:pt x="8" y="10"/>
                  <a:pt x="12" y="7"/>
                  <a:pt x="16" y="5"/>
                </a:cubicBezTo>
                <a:cubicBezTo>
                  <a:pt x="19" y="3"/>
                  <a:pt x="22" y="2"/>
                  <a:pt x="26" y="1"/>
                </a:cubicBezTo>
                <a:cubicBezTo>
                  <a:pt x="32" y="0"/>
                  <a:pt x="38" y="1"/>
                  <a:pt x="43" y="3"/>
                </a:cubicBezTo>
                <a:cubicBezTo>
                  <a:pt x="45" y="4"/>
                  <a:pt x="45" y="5"/>
                  <a:pt x="45" y="7"/>
                </a:cubicBezTo>
                <a:cubicBezTo>
                  <a:pt x="44" y="8"/>
                  <a:pt x="43" y="9"/>
                  <a:pt x="41" y="8"/>
                </a:cubicBezTo>
                <a:cubicBezTo>
                  <a:pt x="39" y="8"/>
                  <a:pt x="37" y="7"/>
                  <a:pt x="35" y="6"/>
                </a:cubicBezTo>
                <a:cubicBezTo>
                  <a:pt x="31" y="6"/>
                  <a:pt x="26" y="6"/>
                  <a:pt x="22" y="8"/>
                </a:cubicBezTo>
                <a:cubicBezTo>
                  <a:pt x="14" y="11"/>
                  <a:pt x="8" y="17"/>
                  <a:pt x="7" y="26"/>
                </a:cubicBezTo>
                <a:cubicBezTo>
                  <a:pt x="5" y="34"/>
                  <a:pt x="7" y="41"/>
                  <a:pt x="12" y="47"/>
                </a:cubicBezTo>
                <a:cubicBezTo>
                  <a:pt x="16" y="51"/>
                  <a:pt x="21" y="54"/>
                  <a:pt x="27" y="55"/>
                </a:cubicBezTo>
                <a:cubicBezTo>
                  <a:pt x="34" y="56"/>
                  <a:pt x="41" y="54"/>
                  <a:pt x="47" y="49"/>
                </a:cubicBezTo>
                <a:cubicBezTo>
                  <a:pt x="51" y="46"/>
                  <a:pt x="54" y="41"/>
                  <a:pt x="55" y="36"/>
                </a:cubicBezTo>
                <a:cubicBezTo>
                  <a:pt x="55" y="34"/>
                  <a:pt x="55" y="32"/>
                  <a:pt x="56" y="31"/>
                </a:cubicBezTo>
                <a:cubicBezTo>
                  <a:pt x="56" y="31"/>
                  <a:pt x="56" y="31"/>
                  <a:pt x="56" y="31"/>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1" name="Freeform 30"/>
          <p:cNvSpPr>
            <a:spLocks/>
          </p:cNvSpPr>
          <p:nvPr/>
        </p:nvSpPr>
        <p:spPr bwMode="auto">
          <a:xfrm>
            <a:off x="4540250" y="5792788"/>
            <a:ext cx="66675" cy="53975"/>
          </a:xfrm>
          <a:custGeom>
            <a:avLst/>
            <a:gdLst>
              <a:gd name="T0" fmla="*/ 2147483646 w 42"/>
              <a:gd name="T1" fmla="*/ 2147483646 h 34"/>
              <a:gd name="T2" fmla="*/ 2147483646 w 42"/>
              <a:gd name="T3" fmla="*/ 2147483646 h 34"/>
              <a:gd name="T4" fmla="*/ 2147483646 w 42"/>
              <a:gd name="T5" fmla="*/ 2147483646 h 34"/>
              <a:gd name="T6" fmla="*/ 2147483646 w 42"/>
              <a:gd name="T7" fmla="*/ 2147483646 h 34"/>
              <a:gd name="T8" fmla="*/ 2147483646 w 42"/>
              <a:gd name="T9" fmla="*/ 2147483646 h 34"/>
              <a:gd name="T10" fmla="*/ 2147483646 w 42"/>
              <a:gd name="T11" fmla="*/ 2147483646 h 34"/>
              <a:gd name="T12" fmla="*/ 2147483646 w 42"/>
              <a:gd name="T13" fmla="*/ 2147483646 h 34"/>
              <a:gd name="T14" fmla="*/ 2147483646 w 42"/>
              <a:gd name="T15" fmla="*/ 2147483646 h 34"/>
              <a:gd name="T16" fmla="*/ 2147483646 w 42"/>
              <a:gd name="T17" fmla="*/ 2147483646 h 34"/>
              <a:gd name="T18" fmla="*/ 2147483646 w 42"/>
              <a:gd name="T19" fmla="*/ 2147483646 h 34"/>
              <a:gd name="T20" fmla="*/ 2147483646 w 42"/>
              <a:gd name="T21" fmla="*/ 2147483646 h 34"/>
              <a:gd name="T22" fmla="*/ 2147483646 w 42"/>
              <a:gd name="T23" fmla="*/ 2147483646 h 34"/>
              <a:gd name="T24" fmla="*/ 2147483646 w 42"/>
              <a:gd name="T25" fmla="*/ 2147483646 h 34"/>
              <a:gd name="T26" fmla="*/ 2147483646 w 42"/>
              <a:gd name="T27" fmla="*/ 2147483646 h 34"/>
              <a:gd name="T28" fmla="*/ 2147483646 w 42"/>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4">
                <a:moveTo>
                  <a:pt x="11" y="27"/>
                </a:moveTo>
                <a:cubicBezTo>
                  <a:pt x="13" y="25"/>
                  <a:pt x="15" y="23"/>
                  <a:pt x="17" y="21"/>
                </a:cubicBezTo>
                <a:cubicBezTo>
                  <a:pt x="23" y="15"/>
                  <a:pt x="30" y="8"/>
                  <a:pt x="37" y="2"/>
                </a:cubicBezTo>
                <a:cubicBezTo>
                  <a:pt x="38" y="0"/>
                  <a:pt x="40" y="0"/>
                  <a:pt x="41" y="2"/>
                </a:cubicBezTo>
                <a:cubicBezTo>
                  <a:pt x="42" y="3"/>
                  <a:pt x="42" y="4"/>
                  <a:pt x="41" y="5"/>
                </a:cubicBezTo>
                <a:cubicBezTo>
                  <a:pt x="39" y="7"/>
                  <a:pt x="37" y="8"/>
                  <a:pt x="36" y="10"/>
                </a:cubicBezTo>
                <a:cubicBezTo>
                  <a:pt x="28" y="18"/>
                  <a:pt x="21" y="25"/>
                  <a:pt x="14" y="32"/>
                </a:cubicBezTo>
                <a:cubicBezTo>
                  <a:pt x="13" y="33"/>
                  <a:pt x="12" y="34"/>
                  <a:pt x="10" y="33"/>
                </a:cubicBezTo>
                <a:cubicBezTo>
                  <a:pt x="10" y="33"/>
                  <a:pt x="9" y="33"/>
                  <a:pt x="9" y="32"/>
                </a:cubicBezTo>
                <a:cubicBezTo>
                  <a:pt x="6" y="30"/>
                  <a:pt x="4" y="27"/>
                  <a:pt x="1" y="25"/>
                </a:cubicBezTo>
                <a:cubicBezTo>
                  <a:pt x="0" y="24"/>
                  <a:pt x="0" y="22"/>
                  <a:pt x="1" y="21"/>
                </a:cubicBezTo>
                <a:cubicBezTo>
                  <a:pt x="1" y="20"/>
                  <a:pt x="3" y="19"/>
                  <a:pt x="4" y="20"/>
                </a:cubicBezTo>
                <a:cubicBezTo>
                  <a:pt x="4" y="20"/>
                  <a:pt x="5" y="20"/>
                  <a:pt x="5" y="21"/>
                </a:cubicBezTo>
                <a:cubicBezTo>
                  <a:pt x="7" y="23"/>
                  <a:pt x="9" y="25"/>
                  <a:pt x="11" y="26"/>
                </a:cubicBezTo>
                <a:cubicBezTo>
                  <a:pt x="11" y="27"/>
                  <a:pt x="11" y="27"/>
                  <a:pt x="11" y="27"/>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2" name="Freeform 31"/>
          <p:cNvSpPr>
            <a:spLocks/>
          </p:cNvSpPr>
          <p:nvPr/>
        </p:nvSpPr>
        <p:spPr bwMode="auto">
          <a:xfrm>
            <a:off x="4510088" y="5984875"/>
            <a:ext cx="96837" cy="98425"/>
          </a:xfrm>
          <a:custGeom>
            <a:avLst/>
            <a:gdLst>
              <a:gd name="T0" fmla="*/ 2147483646 w 61"/>
              <a:gd name="T1" fmla="*/ 2147483646 h 62"/>
              <a:gd name="T2" fmla="*/ 2147483646 w 61"/>
              <a:gd name="T3" fmla="*/ 2147483646 h 62"/>
              <a:gd name="T4" fmla="*/ 2147483646 w 61"/>
              <a:gd name="T5" fmla="*/ 2147483646 h 62"/>
              <a:gd name="T6" fmla="*/ 2147483646 w 61"/>
              <a:gd name="T7" fmla="*/ 2147483646 h 62"/>
              <a:gd name="T8" fmla="*/ 2147483646 w 61"/>
              <a:gd name="T9" fmla="*/ 2147483646 h 62"/>
              <a:gd name="T10" fmla="*/ 2147483646 w 61"/>
              <a:gd name="T11" fmla="*/ 2147483646 h 62"/>
              <a:gd name="T12" fmla="*/ 2147483646 w 61"/>
              <a:gd name="T13" fmla="*/ 2147483646 h 62"/>
              <a:gd name="T14" fmla="*/ 2147483646 w 61"/>
              <a:gd name="T15" fmla="*/ 2147483646 h 62"/>
              <a:gd name="T16" fmla="*/ 2147483646 w 61"/>
              <a:gd name="T17" fmla="*/ 2147483646 h 62"/>
              <a:gd name="T18" fmla="*/ 2147483646 w 61"/>
              <a:gd name="T19" fmla="*/ 2147483646 h 62"/>
              <a:gd name="T20" fmla="*/ 2147483646 w 61"/>
              <a:gd name="T21" fmla="*/ 2147483646 h 62"/>
              <a:gd name="T22" fmla="*/ 2147483646 w 61"/>
              <a:gd name="T23" fmla="*/ 2147483646 h 62"/>
              <a:gd name="T24" fmla="*/ 2147483646 w 61"/>
              <a:gd name="T25" fmla="*/ 2147483646 h 62"/>
              <a:gd name="T26" fmla="*/ 2147483646 w 61"/>
              <a:gd name="T27" fmla="*/ 2147483646 h 62"/>
              <a:gd name="T28" fmla="*/ 2147483646 w 61"/>
              <a:gd name="T29" fmla="*/ 2147483646 h 62"/>
              <a:gd name="T30" fmla="*/ 2147483646 w 61"/>
              <a:gd name="T31" fmla="*/ 2147483646 h 62"/>
              <a:gd name="T32" fmla="*/ 2147483646 w 61"/>
              <a:gd name="T33" fmla="*/ 2147483646 h 62"/>
              <a:gd name="T34" fmla="*/ 2147483646 w 61"/>
              <a:gd name="T35" fmla="*/ 2147483646 h 62"/>
              <a:gd name="T36" fmla="*/ 2147483646 w 61"/>
              <a:gd name="T37" fmla="*/ 2147483646 h 62"/>
              <a:gd name="T38" fmla="*/ 2147483646 w 61"/>
              <a:gd name="T39" fmla="*/ 2147483646 h 62"/>
              <a:gd name="T40" fmla="*/ 2147483646 w 61"/>
              <a:gd name="T41" fmla="*/ 2147483646 h 62"/>
              <a:gd name="T42" fmla="*/ 2147483646 w 61"/>
              <a:gd name="T43" fmla="*/ 2147483646 h 62"/>
              <a:gd name="T44" fmla="*/ 2147483646 w 61"/>
              <a:gd name="T45" fmla="*/ 2147483646 h 62"/>
              <a:gd name="T46" fmla="*/ 2147483646 w 61"/>
              <a:gd name="T47" fmla="*/ 2147483646 h 62"/>
              <a:gd name="T48" fmla="*/ 2147483646 w 61"/>
              <a:gd name="T49" fmla="*/ 2147483646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2">
                <a:moveTo>
                  <a:pt x="56" y="31"/>
                </a:moveTo>
                <a:cubicBezTo>
                  <a:pt x="56" y="30"/>
                  <a:pt x="56" y="29"/>
                  <a:pt x="56" y="28"/>
                </a:cubicBezTo>
                <a:cubicBezTo>
                  <a:pt x="56" y="27"/>
                  <a:pt x="57" y="26"/>
                  <a:pt x="58" y="25"/>
                </a:cubicBezTo>
                <a:cubicBezTo>
                  <a:pt x="60" y="25"/>
                  <a:pt x="61" y="27"/>
                  <a:pt x="61" y="28"/>
                </a:cubicBezTo>
                <a:cubicBezTo>
                  <a:pt x="61" y="32"/>
                  <a:pt x="61" y="36"/>
                  <a:pt x="60" y="40"/>
                </a:cubicBezTo>
                <a:cubicBezTo>
                  <a:pt x="57" y="46"/>
                  <a:pt x="54" y="51"/>
                  <a:pt x="49" y="55"/>
                </a:cubicBezTo>
                <a:cubicBezTo>
                  <a:pt x="45" y="58"/>
                  <a:pt x="40" y="60"/>
                  <a:pt x="35" y="61"/>
                </a:cubicBezTo>
                <a:cubicBezTo>
                  <a:pt x="29" y="61"/>
                  <a:pt x="23" y="61"/>
                  <a:pt x="17" y="58"/>
                </a:cubicBezTo>
                <a:cubicBezTo>
                  <a:pt x="13" y="55"/>
                  <a:pt x="9" y="52"/>
                  <a:pt x="6" y="47"/>
                </a:cubicBezTo>
                <a:cubicBezTo>
                  <a:pt x="3" y="44"/>
                  <a:pt x="2" y="40"/>
                  <a:pt x="1" y="35"/>
                </a:cubicBezTo>
                <a:cubicBezTo>
                  <a:pt x="0" y="27"/>
                  <a:pt x="2" y="20"/>
                  <a:pt x="6" y="14"/>
                </a:cubicBezTo>
                <a:cubicBezTo>
                  <a:pt x="8" y="10"/>
                  <a:pt x="12" y="7"/>
                  <a:pt x="16" y="5"/>
                </a:cubicBezTo>
                <a:cubicBezTo>
                  <a:pt x="19" y="3"/>
                  <a:pt x="22" y="2"/>
                  <a:pt x="26" y="1"/>
                </a:cubicBezTo>
                <a:cubicBezTo>
                  <a:pt x="32" y="0"/>
                  <a:pt x="38" y="1"/>
                  <a:pt x="43" y="3"/>
                </a:cubicBezTo>
                <a:cubicBezTo>
                  <a:pt x="45" y="4"/>
                  <a:pt x="45" y="5"/>
                  <a:pt x="45" y="7"/>
                </a:cubicBezTo>
                <a:cubicBezTo>
                  <a:pt x="44" y="8"/>
                  <a:pt x="43" y="9"/>
                  <a:pt x="41" y="8"/>
                </a:cubicBezTo>
                <a:cubicBezTo>
                  <a:pt x="39" y="8"/>
                  <a:pt x="37" y="7"/>
                  <a:pt x="35" y="6"/>
                </a:cubicBezTo>
                <a:cubicBezTo>
                  <a:pt x="31" y="6"/>
                  <a:pt x="26" y="6"/>
                  <a:pt x="22" y="8"/>
                </a:cubicBezTo>
                <a:cubicBezTo>
                  <a:pt x="14" y="11"/>
                  <a:pt x="8" y="17"/>
                  <a:pt x="7" y="26"/>
                </a:cubicBezTo>
                <a:cubicBezTo>
                  <a:pt x="5" y="34"/>
                  <a:pt x="7" y="41"/>
                  <a:pt x="12" y="47"/>
                </a:cubicBezTo>
                <a:cubicBezTo>
                  <a:pt x="16" y="51"/>
                  <a:pt x="21" y="54"/>
                  <a:pt x="27" y="55"/>
                </a:cubicBezTo>
                <a:cubicBezTo>
                  <a:pt x="34" y="56"/>
                  <a:pt x="41" y="54"/>
                  <a:pt x="47" y="49"/>
                </a:cubicBezTo>
                <a:cubicBezTo>
                  <a:pt x="51" y="46"/>
                  <a:pt x="54" y="41"/>
                  <a:pt x="55" y="36"/>
                </a:cubicBezTo>
                <a:cubicBezTo>
                  <a:pt x="55" y="34"/>
                  <a:pt x="55" y="32"/>
                  <a:pt x="56" y="31"/>
                </a:cubicBezTo>
                <a:cubicBezTo>
                  <a:pt x="56" y="31"/>
                  <a:pt x="56" y="31"/>
                  <a:pt x="56" y="31"/>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3" name="Freeform 32"/>
          <p:cNvSpPr>
            <a:spLocks/>
          </p:cNvSpPr>
          <p:nvPr/>
        </p:nvSpPr>
        <p:spPr bwMode="auto">
          <a:xfrm>
            <a:off x="4540250" y="5994400"/>
            <a:ext cx="66675" cy="53975"/>
          </a:xfrm>
          <a:custGeom>
            <a:avLst/>
            <a:gdLst>
              <a:gd name="T0" fmla="*/ 2147483646 w 42"/>
              <a:gd name="T1" fmla="*/ 2147483646 h 34"/>
              <a:gd name="T2" fmla="*/ 2147483646 w 42"/>
              <a:gd name="T3" fmla="*/ 2147483646 h 34"/>
              <a:gd name="T4" fmla="*/ 2147483646 w 42"/>
              <a:gd name="T5" fmla="*/ 2147483646 h 34"/>
              <a:gd name="T6" fmla="*/ 2147483646 w 42"/>
              <a:gd name="T7" fmla="*/ 2147483646 h 34"/>
              <a:gd name="T8" fmla="*/ 2147483646 w 42"/>
              <a:gd name="T9" fmla="*/ 2147483646 h 34"/>
              <a:gd name="T10" fmla="*/ 2147483646 w 42"/>
              <a:gd name="T11" fmla="*/ 2147483646 h 34"/>
              <a:gd name="T12" fmla="*/ 2147483646 w 42"/>
              <a:gd name="T13" fmla="*/ 2147483646 h 34"/>
              <a:gd name="T14" fmla="*/ 2147483646 w 42"/>
              <a:gd name="T15" fmla="*/ 2147483646 h 34"/>
              <a:gd name="T16" fmla="*/ 2147483646 w 42"/>
              <a:gd name="T17" fmla="*/ 2147483646 h 34"/>
              <a:gd name="T18" fmla="*/ 2147483646 w 42"/>
              <a:gd name="T19" fmla="*/ 2147483646 h 34"/>
              <a:gd name="T20" fmla="*/ 2147483646 w 42"/>
              <a:gd name="T21" fmla="*/ 2147483646 h 34"/>
              <a:gd name="T22" fmla="*/ 2147483646 w 42"/>
              <a:gd name="T23" fmla="*/ 2147483646 h 34"/>
              <a:gd name="T24" fmla="*/ 2147483646 w 42"/>
              <a:gd name="T25" fmla="*/ 2147483646 h 34"/>
              <a:gd name="T26" fmla="*/ 2147483646 w 42"/>
              <a:gd name="T27" fmla="*/ 2147483646 h 34"/>
              <a:gd name="T28" fmla="*/ 2147483646 w 42"/>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4">
                <a:moveTo>
                  <a:pt x="11" y="27"/>
                </a:moveTo>
                <a:cubicBezTo>
                  <a:pt x="13" y="25"/>
                  <a:pt x="15" y="23"/>
                  <a:pt x="17" y="21"/>
                </a:cubicBezTo>
                <a:cubicBezTo>
                  <a:pt x="23" y="15"/>
                  <a:pt x="30" y="8"/>
                  <a:pt x="37" y="2"/>
                </a:cubicBezTo>
                <a:cubicBezTo>
                  <a:pt x="38" y="0"/>
                  <a:pt x="40" y="0"/>
                  <a:pt x="41" y="2"/>
                </a:cubicBezTo>
                <a:cubicBezTo>
                  <a:pt x="42" y="3"/>
                  <a:pt x="42" y="4"/>
                  <a:pt x="41" y="5"/>
                </a:cubicBezTo>
                <a:cubicBezTo>
                  <a:pt x="39" y="7"/>
                  <a:pt x="37" y="8"/>
                  <a:pt x="36" y="10"/>
                </a:cubicBezTo>
                <a:cubicBezTo>
                  <a:pt x="28" y="18"/>
                  <a:pt x="21" y="25"/>
                  <a:pt x="14" y="32"/>
                </a:cubicBezTo>
                <a:cubicBezTo>
                  <a:pt x="13" y="33"/>
                  <a:pt x="12" y="34"/>
                  <a:pt x="10" y="33"/>
                </a:cubicBezTo>
                <a:cubicBezTo>
                  <a:pt x="10" y="33"/>
                  <a:pt x="9" y="33"/>
                  <a:pt x="9" y="32"/>
                </a:cubicBezTo>
                <a:cubicBezTo>
                  <a:pt x="6" y="30"/>
                  <a:pt x="4" y="27"/>
                  <a:pt x="1" y="25"/>
                </a:cubicBezTo>
                <a:cubicBezTo>
                  <a:pt x="0" y="24"/>
                  <a:pt x="0" y="22"/>
                  <a:pt x="1" y="21"/>
                </a:cubicBezTo>
                <a:cubicBezTo>
                  <a:pt x="1" y="20"/>
                  <a:pt x="3" y="19"/>
                  <a:pt x="4" y="20"/>
                </a:cubicBezTo>
                <a:cubicBezTo>
                  <a:pt x="4" y="20"/>
                  <a:pt x="5" y="20"/>
                  <a:pt x="5" y="21"/>
                </a:cubicBezTo>
                <a:cubicBezTo>
                  <a:pt x="7" y="23"/>
                  <a:pt x="9" y="25"/>
                  <a:pt x="11" y="26"/>
                </a:cubicBezTo>
                <a:cubicBezTo>
                  <a:pt x="11" y="27"/>
                  <a:pt x="11" y="27"/>
                  <a:pt x="11" y="27"/>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4" name="Freeform 33"/>
          <p:cNvSpPr>
            <a:spLocks/>
          </p:cNvSpPr>
          <p:nvPr/>
        </p:nvSpPr>
        <p:spPr bwMode="auto">
          <a:xfrm>
            <a:off x="4510088" y="6184900"/>
            <a:ext cx="96837" cy="98425"/>
          </a:xfrm>
          <a:custGeom>
            <a:avLst/>
            <a:gdLst>
              <a:gd name="T0" fmla="*/ 2147483646 w 61"/>
              <a:gd name="T1" fmla="*/ 2147483646 h 62"/>
              <a:gd name="T2" fmla="*/ 2147483646 w 61"/>
              <a:gd name="T3" fmla="*/ 2147483646 h 62"/>
              <a:gd name="T4" fmla="*/ 2147483646 w 61"/>
              <a:gd name="T5" fmla="*/ 2147483646 h 62"/>
              <a:gd name="T6" fmla="*/ 2147483646 w 61"/>
              <a:gd name="T7" fmla="*/ 2147483646 h 62"/>
              <a:gd name="T8" fmla="*/ 2147483646 w 61"/>
              <a:gd name="T9" fmla="*/ 2147483646 h 62"/>
              <a:gd name="T10" fmla="*/ 2147483646 w 61"/>
              <a:gd name="T11" fmla="*/ 2147483646 h 62"/>
              <a:gd name="T12" fmla="*/ 2147483646 w 61"/>
              <a:gd name="T13" fmla="*/ 2147483646 h 62"/>
              <a:gd name="T14" fmla="*/ 2147483646 w 61"/>
              <a:gd name="T15" fmla="*/ 2147483646 h 62"/>
              <a:gd name="T16" fmla="*/ 2147483646 w 61"/>
              <a:gd name="T17" fmla="*/ 2147483646 h 62"/>
              <a:gd name="T18" fmla="*/ 2147483646 w 61"/>
              <a:gd name="T19" fmla="*/ 2147483646 h 62"/>
              <a:gd name="T20" fmla="*/ 2147483646 w 61"/>
              <a:gd name="T21" fmla="*/ 2147483646 h 62"/>
              <a:gd name="T22" fmla="*/ 2147483646 w 61"/>
              <a:gd name="T23" fmla="*/ 2147483646 h 62"/>
              <a:gd name="T24" fmla="*/ 2147483646 w 61"/>
              <a:gd name="T25" fmla="*/ 2147483646 h 62"/>
              <a:gd name="T26" fmla="*/ 2147483646 w 61"/>
              <a:gd name="T27" fmla="*/ 2147483646 h 62"/>
              <a:gd name="T28" fmla="*/ 2147483646 w 61"/>
              <a:gd name="T29" fmla="*/ 2147483646 h 62"/>
              <a:gd name="T30" fmla="*/ 2147483646 w 61"/>
              <a:gd name="T31" fmla="*/ 2147483646 h 62"/>
              <a:gd name="T32" fmla="*/ 2147483646 w 61"/>
              <a:gd name="T33" fmla="*/ 2147483646 h 62"/>
              <a:gd name="T34" fmla="*/ 2147483646 w 61"/>
              <a:gd name="T35" fmla="*/ 2147483646 h 62"/>
              <a:gd name="T36" fmla="*/ 2147483646 w 61"/>
              <a:gd name="T37" fmla="*/ 2147483646 h 62"/>
              <a:gd name="T38" fmla="*/ 2147483646 w 61"/>
              <a:gd name="T39" fmla="*/ 2147483646 h 62"/>
              <a:gd name="T40" fmla="*/ 2147483646 w 61"/>
              <a:gd name="T41" fmla="*/ 2147483646 h 62"/>
              <a:gd name="T42" fmla="*/ 2147483646 w 61"/>
              <a:gd name="T43" fmla="*/ 2147483646 h 62"/>
              <a:gd name="T44" fmla="*/ 2147483646 w 61"/>
              <a:gd name="T45" fmla="*/ 2147483646 h 62"/>
              <a:gd name="T46" fmla="*/ 2147483646 w 61"/>
              <a:gd name="T47" fmla="*/ 2147483646 h 62"/>
              <a:gd name="T48" fmla="*/ 2147483646 w 61"/>
              <a:gd name="T49" fmla="*/ 2147483646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2">
                <a:moveTo>
                  <a:pt x="56" y="31"/>
                </a:moveTo>
                <a:cubicBezTo>
                  <a:pt x="56" y="30"/>
                  <a:pt x="56" y="29"/>
                  <a:pt x="56" y="28"/>
                </a:cubicBezTo>
                <a:cubicBezTo>
                  <a:pt x="56" y="27"/>
                  <a:pt x="57" y="26"/>
                  <a:pt x="58" y="25"/>
                </a:cubicBezTo>
                <a:cubicBezTo>
                  <a:pt x="60" y="25"/>
                  <a:pt x="61" y="27"/>
                  <a:pt x="61" y="28"/>
                </a:cubicBezTo>
                <a:cubicBezTo>
                  <a:pt x="61" y="32"/>
                  <a:pt x="61" y="36"/>
                  <a:pt x="60" y="40"/>
                </a:cubicBezTo>
                <a:cubicBezTo>
                  <a:pt x="57" y="46"/>
                  <a:pt x="54" y="51"/>
                  <a:pt x="49" y="55"/>
                </a:cubicBezTo>
                <a:cubicBezTo>
                  <a:pt x="45" y="58"/>
                  <a:pt x="40" y="60"/>
                  <a:pt x="35" y="61"/>
                </a:cubicBezTo>
                <a:cubicBezTo>
                  <a:pt x="29" y="61"/>
                  <a:pt x="23" y="61"/>
                  <a:pt x="17" y="58"/>
                </a:cubicBezTo>
                <a:cubicBezTo>
                  <a:pt x="13" y="55"/>
                  <a:pt x="9" y="52"/>
                  <a:pt x="6" y="47"/>
                </a:cubicBezTo>
                <a:cubicBezTo>
                  <a:pt x="3" y="44"/>
                  <a:pt x="2" y="40"/>
                  <a:pt x="1" y="35"/>
                </a:cubicBezTo>
                <a:cubicBezTo>
                  <a:pt x="0" y="27"/>
                  <a:pt x="2" y="20"/>
                  <a:pt x="6" y="14"/>
                </a:cubicBezTo>
                <a:cubicBezTo>
                  <a:pt x="8" y="10"/>
                  <a:pt x="12" y="7"/>
                  <a:pt x="16" y="5"/>
                </a:cubicBezTo>
                <a:cubicBezTo>
                  <a:pt x="19" y="3"/>
                  <a:pt x="22" y="2"/>
                  <a:pt x="26" y="1"/>
                </a:cubicBezTo>
                <a:cubicBezTo>
                  <a:pt x="32" y="0"/>
                  <a:pt x="38" y="1"/>
                  <a:pt x="43" y="3"/>
                </a:cubicBezTo>
                <a:cubicBezTo>
                  <a:pt x="45" y="4"/>
                  <a:pt x="45" y="5"/>
                  <a:pt x="45" y="7"/>
                </a:cubicBezTo>
                <a:cubicBezTo>
                  <a:pt x="44" y="8"/>
                  <a:pt x="43" y="9"/>
                  <a:pt x="41" y="8"/>
                </a:cubicBezTo>
                <a:cubicBezTo>
                  <a:pt x="39" y="8"/>
                  <a:pt x="37" y="7"/>
                  <a:pt x="35" y="6"/>
                </a:cubicBezTo>
                <a:cubicBezTo>
                  <a:pt x="31" y="6"/>
                  <a:pt x="26" y="6"/>
                  <a:pt x="22" y="8"/>
                </a:cubicBezTo>
                <a:cubicBezTo>
                  <a:pt x="14" y="11"/>
                  <a:pt x="8" y="17"/>
                  <a:pt x="7" y="26"/>
                </a:cubicBezTo>
                <a:cubicBezTo>
                  <a:pt x="5" y="34"/>
                  <a:pt x="7" y="41"/>
                  <a:pt x="12" y="47"/>
                </a:cubicBezTo>
                <a:cubicBezTo>
                  <a:pt x="16" y="51"/>
                  <a:pt x="21" y="54"/>
                  <a:pt x="27" y="55"/>
                </a:cubicBezTo>
                <a:cubicBezTo>
                  <a:pt x="34" y="56"/>
                  <a:pt x="41" y="54"/>
                  <a:pt x="47" y="49"/>
                </a:cubicBezTo>
                <a:cubicBezTo>
                  <a:pt x="51" y="46"/>
                  <a:pt x="54" y="41"/>
                  <a:pt x="55" y="36"/>
                </a:cubicBezTo>
                <a:cubicBezTo>
                  <a:pt x="55" y="34"/>
                  <a:pt x="55" y="32"/>
                  <a:pt x="56" y="31"/>
                </a:cubicBezTo>
                <a:cubicBezTo>
                  <a:pt x="56" y="31"/>
                  <a:pt x="56" y="31"/>
                  <a:pt x="56" y="31"/>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5" name="Freeform 34"/>
          <p:cNvSpPr>
            <a:spLocks/>
          </p:cNvSpPr>
          <p:nvPr/>
        </p:nvSpPr>
        <p:spPr bwMode="auto">
          <a:xfrm>
            <a:off x="4540250" y="6194425"/>
            <a:ext cx="66675" cy="52388"/>
          </a:xfrm>
          <a:custGeom>
            <a:avLst/>
            <a:gdLst>
              <a:gd name="T0" fmla="*/ 2147483646 w 42"/>
              <a:gd name="T1" fmla="*/ 2147483646 h 33"/>
              <a:gd name="T2" fmla="*/ 2147483646 w 42"/>
              <a:gd name="T3" fmla="*/ 2147483646 h 33"/>
              <a:gd name="T4" fmla="*/ 2147483646 w 42"/>
              <a:gd name="T5" fmla="*/ 2147483646 h 33"/>
              <a:gd name="T6" fmla="*/ 2147483646 w 42"/>
              <a:gd name="T7" fmla="*/ 2147483646 h 33"/>
              <a:gd name="T8" fmla="*/ 2147483646 w 42"/>
              <a:gd name="T9" fmla="*/ 2147483646 h 33"/>
              <a:gd name="T10" fmla="*/ 2147483646 w 42"/>
              <a:gd name="T11" fmla="*/ 2147483646 h 33"/>
              <a:gd name="T12" fmla="*/ 2147483646 w 42"/>
              <a:gd name="T13" fmla="*/ 2147483646 h 33"/>
              <a:gd name="T14" fmla="*/ 2147483646 w 42"/>
              <a:gd name="T15" fmla="*/ 2147483646 h 33"/>
              <a:gd name="T16" fmla="*/ 2147483646 w 42"/>
              <a:gd name="T17" fmla="*/ 2147483646 h 33"/>
              <a:gd name="T18" fmla="*/ 2147483646 w 42"/>
              <a:gd name="T19" fmla="*/ 2147483646 h 33"/>
              <a:gd name="T20" fmla="*/ 2147483646 w 42"/>
              <a:gd name="T21" fmla="*/ 2147483646 h 33"/>
              <a:gd name="T22" fmla="*/ 2147483646 w 42"/>
              <a:gd name="T23" fmla="*/ 2147483646 h 33"/>
              <a:gd name="T24" fmla="*/ 2147483646 w 42"/>
              <a:gd name="T25" fmla="*/ 2147483646 h 33"/>
              <a:gd name="T26" fmla="*/ 2147483646 w 42"/>
              <a:gd name="T27" fmla="*/ 2147483646 h 33"/>
              <a:gd name="T28" fmla="*/ 2147483646 w 42"/>
              <a:gd name="T29" fmla="*/ 2147483646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3">
                <a:moveTo>
                  <a:pt x="11" y="27"/>
                </a:moveTo>
                <a:cubicBezTo>
                  <a:pt x="13" y="25"/>
                  <a:pt x="15" y="23"/>
                  <a:pt x="17" y="21"/>
                </a:cubicBezTo>
                <a:cubicBezTo>
                  <a:pt x="23" y="15"/>
                  <a:pt x="30" y="8"/>
                  <a:pt x="37" y="2"/>
                </a:cubicBezTo>
                <a:cubicBezTo>
                  <a:pt x="38" y="0"/>
                  <a:pt x="40" y="0"/>
                  <a:pt x="41" y="2"/>
                </a:cubicBezTo>
                <a:cubicBezTo>
                  <a:pt x="42" y="3"/>
                  <a:pt x="42" y="4"/>
                  <a:pt x="41" y="5"/>
                </a:cubicBezTo>
                <a:cubicBezTo>
                  <a:pt x="39" y="7"/>
                  <a:pt x="37" y="8"/>
                  <a:pt x="36" y="10"/>
                </a:cubicBezTo>
                <a:cubicBezTo>
                  <a:pt x="28" y="18"/>
                  <a:pt x="21" y="25"/>
                  <a:pt x="14" y="32"/>
                </a:cubicBezTo>
                <a:cubicBezTo>
                  <a:pt x="13" y="33"/>
                  <a:pt x="12" y="34"/>
                  <a:pt x="10" y="33"/>
                </a:cubicBezTo>
                <a:cubicBezTo>
                  <a:pt x="10" y="33"/>
                  <a:pt x="9" y="33"/>
                  <a:pt x="9" y="32"/>
                </a:cubicBezTo>
                <a:cubicBezTo>
                  <a:pt x="6" y="30"/>
                  <a:pt x="4" y="27"/>
                  <a:pt x="1" y="25"/>
                </a:cubicBezTo>
                <a:cubicBezTo>
                  <a:pt x="0" y="24"/>
                  <a:pt x="0" y="22"/>
                  <a:pt x="1" y="21"/>
                </a:cubicBezTo>
                <a:cubicBezTo>
                  <a:pt x="1" y="20"/>
                  <a:pt x="3" y="19"/>
                  <a:pt x="4" y="20"/>
                </a:cubicBezTo>
                <a:cubicBezTo>
                  <a:pt x="4" y="20"/>
                  <a:pt x="5" y="20"/>
                  <a:pt x="5" y="21"/>
                </a:cubicBezTo>
                <a:cubicBezTo>
                  <a:pt x="7" y="23"/>
                  <a:pt x="9" y="25"/>
                  <a:pt x="11" y="26"/>
                </a:cubicBezTo>
                <a:cubicBezTo>
                  <a:pt x="11" y="27"/>
                  <a:pt x="11" y="27"/>
                  <a:pt x="11" y="27"/>
                </a:cubicBezTo>
              </a:path>
            </a:pathLst>
          </a:custGeom>
          <a:solidFill>
            <a:srgbClr val="515BA8"/>
          </a:solidFill>
          <a:ln w="0" cap="flat">
            <a:solidFill>
              <a:srgbClr val="515BA8"/>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 Box 35"/>
          <p:cNvSpPr txBox="1">
            <a:spLocks noChangeArrowheads="1"/>
          </p:cNvSpPr>
          <p:nvPr/>
        </p:nvSpPr>
        <p:spPr bwMode="auto">
          <a:xfrm>
            <a:off x="563563" y="458788"/>
            <a:ext cx="2620962" cy="5700712"/>
          </a:xfrm>
          <a:prstGeom prst="rect">
            <a:avLst/>
          </a:prstGeom>
          <a:noFill/>
          <a:ln>
            <a:noFill/>
          </a:ln>
          <a:effectLst/>
        </p:spPr>
        <p:txBody>
          <a:bodyPr lIns="0" tIns="0" rIns="0" bIns="0">
            <a:spAutoFit/>
          </a:bodyPr>
          <a:lstStyle/>
          <a:p>
            <a:pPr eaLnBrk="1" hangingPunct="1">
              <a:lnSpc>
                <a:spcPts val="3438"/>
              </a:lnSpc>
              <a:defRPr/>
            </a:pPr>
            <a:r>
              <a:rPr lang="en-US" altLang="zh-CN" sz="2400" b="1">
                <a:solidFill>
                  <a:srgbClr val="525AA7"/>
                </a:solidFill>
                <a:cs typeface="Arial" panose="020B0604020202020204" pitchFamily="34" charset="0"/>
                <a:sym typeface="Arial" panose="020B0604020202020204" pitchFamily="34" charset="0"/>
              </a:rPr>
              <a:t>WHY PAKISTAN </a:t>
            </a:r>
          </a:p>
          <a:p>
            <a:pPr eaLnBrk="1" hangingPunct="1">
              <a:lnSpc>
                <a:spcPts val="2288"/>
              </a:lnSpc>
              <a:spcBef>
                <a:spcPts val="813"/>
              </a:spcBef>
              <a:defRPr/>
            </a:pPr>
            <a:r>
              <a:rPr lang="en-US" altLang="zh-CN" sz="1600" b="1">
                <a:solidFill>
                  <a:srgbClr val="09B499"/>
                </a:solidFill>
                <a:cs typeface="Arial" panose="020B0604020202020204" pitchFamily="34" charset="0"/>
                <a:sym typeface="Arial" panose="020B0604020202020204" pitchFamily="34" charset="0"/>
              </a:rPr>
              <a:t>FINANCIAL RAILROADS</a:t>
            </a:r>
          </a:p>
          <a:p>
            <a:pPr marL="39688" eaLnBrk="1" hangingPunct="1">
              <a:lnSpc>
                <a:spcPts val="2288"/>
              </a:lnSpc>
              <a:spcBef>
                <a:spcPts val="2713"/>
              </a:spcBef>
              <a:defRPr/>
            </a:pPr>
            <a:r>
              <a:rPr lang="en-US" altLang="zh-CN" sz="1600" b="1">
                <a:solidFill>
                  <a:srgbClr val="515BA8"/>
                </a:solidFill>
                <a:cs typeface="Arial" panose="020B0604020202020204" pitchFamily="34" charset="0"/>
                <a:sym typeface="Arial" panose="020B0604020202020204" pitchFamily="34" charset="0"/>
              </a:rPr>
              <a:t>International</a:t>
            </a:r>
          </a:p>
          <a:p>
            <a:pPr marL="39688" eaLnBrk="1" hangingPunct="1">
              <a:lnSpc>
                <a:spcPts val="1925"/>
              </a:lnSpc>
              <a:defRPr/>
            </a:pPr>
            <a:r>
              <a:rPr lang="en-US" altLang="zh-CN" sz="1600" b="1">
                <a:solidFill>
                  <a:srgbClr val="515BA8"/>
                </a:solidFill>
                <a:cs typeface="Arial" panose="020B0604020202020204" pitchFamily="34" charset="0"/>
                <a:sym typeface="Arial" panose="020B0604020202020204" pitchFamily="34" charset="0"/>
              </a:rPr>
              <a:t>e-Payments/Merchant</a:t>
            </a:r>
          </a:p>
          <a:p>
            <a:pPr marL="39688" eaLnBrk="1" hangingPunct="1">
              <a:lnSpc>
                <a:spcPts val="1925"/>
              </a:lnSpc>
              <a:defRPr/>
            </a:pPr>
            <a:r>
              <a:rPr lang="en-US" altLang="zh-CN" sz="1600" b="1">
                <a:solidFill>
                  <a:srgbClr val="515BA8"/>
                </a:solidFill>
                <a:cs typeface="Arial" panose="020B0604020202020204" pitchFamily="34" charset="0"/>
                <a:sym typeface="Arial" panose="020B0604020202020204" pitchFamily="34" charset="0"/>
              </a:rPr>
              <a:t>Accounts</a:t>
            </a:r>
          </a:p>
          <a:p>
            <a:pPr marL="39688" eaLnBrk="1" hangingPunct="1">
              <a:lnSpc>
                <a:spcPts val="2288"/>
              </a:lnSpc>
              <a:spcBef>
                <a:spcPts val="5875"/>
              </a:spcBef>
              <a:defRPr/>
            </a:pPr>
            <a:r>
              <a:rPr lang="en-US" altLang="zh-CN" sz="1600" b="1">
                <a:solidFill>
                  <a:srgbClr val="1C919F"/>
                </a:solidFill>
                <a:cs typeface="Arial" panose="020B0604020202020204" pitchFamily="34" charset="0"/>
                <a:sym typeface="Arial" panose="020B0604020202020204" pitchFamily="34" charset="0"/>
              </a:rPr>
              <a:t>Facilitation of Freelancers</a:t>
            </a:r>
          </a:p>
          <a:p>
            <a:pPr marL="39688" eaLnBrk="1" hangingPunct="1">
              <a:lnSpc>
                <a:spcPts val="2300"/>
              </a:lnSpc>
              <a:spcBef>
                <a:spcPts val="8750"/>
              </a:spcBef>
              <a:defRPr/>
            </a:pPr>
            <a:r>
              <a:rPr lang="en-US" altLang="zh-CN" sz="1600" b="1">
                <a:solidFill>
                  <a:srgbClr val="07B59A"/>
                </a:solidFill>
                <a:cs typeface="Arial" panose="020B0604020202020204" pitchFamily="34" charset="0"/>
                <a:sym typeface="Arial" panose="020B0604020202020204" pitchFamily="34" charset="0"/>
              </a:rPr>
              <a:t>Bank Loans/Financing</a:t>
            </a:r>
          </a:p>
          <a:p>
            <a:pPr marL="39688" eaLnBrk="1" hangingPunct="1">
              <a:lnSpc>
                <a:spcPts val="2288"/>
              </a:lnSpc>
              <a:spcBef>
                <a:spcPts val="8000"/>
              </a:spcBef>
              <a:defRPr/>
            </a:pPr>
            <a:r>
              <a:rPr lang="en-US" altLang="zh-CN" sz="1600" b="1">
                <a:solidFill>
                  <a:srgbClr val="16A0C1"/>
                </a:solidFill>
                <a:cs typeface="Arial" panose="020B0604020202020204" pitchFamily="34" charset="0"/>
                <a:sym typeface="Arial" panose="020B0604020202020204" pitchFamily="34" charset="0"/>
              </a:rPr>
              <a:t>Bank Financing</a:t>
            </a:r>
          </a:p>
        </p:txBody>
      </p:sp>
      <p:sp>
        <p:nvSpPr>
          <p:cNvPr id="15396" name="Text Box 36"/>
          <p:cNvSpPr txBox="1">
            <a:spLocks noChangeArrowheads="1"/>
          </p:cNvSpPr>
          <p:nvPr/>
        </p:nvSpPr>
        <p:spPr bwMode="auto">
          <a:xfrm>
            <a:off x="3805238" y="1866900"/>
            <a:ext cx="220662" cy="4324350"/>
          </a:xfrm>
          <a:prstGeom prst="rect">
            <a:avLst/>
          </a:prstGeom>
          <a:noFill/>
          <a:ln>
            <a:noFill/>
          </a:ln>
          <a:effectLst/>
        </p:spPr>
        <p:txBody>
          <a:bodyPr lIns="0" tIns="0" rIns="0" bIns="0">
            <a:spAutoFit/>
          </a:bodyPr>
          <a:lstStyle/>
          <a:p>
            <a:pPr marL="25400" eaLnBrk="1" hangingPunct="1">
              <a:lnSpc>
                <a:spcPts val="2363"/>
              </a:lnSpc>
              <a:defRPr/>
            </a:pPr>
            <a:r>
              <a:rPr lang="en-US" altLang="zh-CN">
                <a:solidFill>
                  <a:srgbClr val="FFFFFF"/>
                </a:solidFill>
                <a:latin typeface="Gotham" charset="0"/>
                <a:cs typeface="Gotham" charset="0"/>
                <a:sym typeface="Gotham" charset="0"/>
              </a:rPr>
              <a:t>1</a:t>
            </a:r>
          </a:p>
          <a:p>
            <a:pPr eaLnBrk="1" hangingPunct="1">
              <a:lnSpc>
                <a:spcPts val="2375"/>
              </a:lnSpc>
              <a:spcBef>
                <a:spcPts val="7913"/>
              </a:spcBef>
              <a:defRPr/>
            </a:pPr>
            <a:r>
              <a:rPr lang="en-US" altLang="zh-CN">
                <a:solidFill>
                  <a:srgbClr val="FFFFFF"/>
                </a:solidFill>
                <a:latin typeface="Gotham" charset="0"/>
                <a:cs typeface="Gotham" charset="0"/>
                <a:sym typeface="Gotham" charset="0"/>
              </a:rPr>
              <a:t>2</a:t>
            </a:r>
          </a:p>
          <a:p>
            <a:pPr eaLnBrk="1" hangingPunct="1">
              <a:lnSpc>
                <a:spcPts val="2363"/>
              </a:lnSpc>
              <a:spcBef>
                <a:spcPts val="8775"/>
              </a:spcBef>
              <a:defRPr/>
            </a:pPr>
            <a:r>
              <a:rPr lang="en-US" altLang="zh-CN">
                <a:solidFill>
                  <a:srgbClr val="FFFFFF"/>
                </a:solidFill>
                <a:latin typeface="Gotham" charset="0"/>
                <a:cs typeface="Gotham" charset="0"/>
                <a:sym typeface="Gotham" charset="0"/>
              </a:rPr>
              <a:t>3</a:t>
            </a:r>
          </a:p>
          <a:p>
            <a:pPr eaLnBrk="1" hangingPunct="1">
              <a:lnSpc>
                <a:spcPts val="2363"/>
              </a:lnSpc>
              <a:spcBef>
                <a:spcPts val="7900"/>
              </a:spcBef>
              <a:defRPr/>
            </a:pPr>
            <a:r>
              <a:rPr lang="en-US" altLang="zh-CN">
                <a:solidFill>
                  <a:srgbClr val="FFFFFF"/>
                </a:solidFill>
                <a:latin typeface="Gotham" charset="0"/>
                <a:cs typeface="Gotham" charset="0"/>
                <a:sym typeface="Gotham" charset="0"/>
              </a:rPr>
              <a:t>4</a:t>
            </a:r>
          </a:p>
        </p:txBody>
      </p:sp>
      <p:sp>
        <p:nvSpPr>
          <p:cNvPr id="15398" name="Text Box 37"/>
          <p:cNvSpPr txBox="1">
            <a:spLocks noChangeArrowheads="1"/>
          </p:cNvSpPr>
          <p:nvPr/>
        </p:nvSpPr>
        <p:spPr bwMode="auto">
          <a:xfrm>
            <a:off x="4700588" y="1712913"/>
            <a:ext cx="7453312" cy="461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638"/>
              </a:lnSpc>
              <a:spcBef>
                <a:spcPct val="0"/>
              </a:spcBef>
              <a:buFontTx/>
              <a:buNone/>
            </a:pPr>
            <a:r>
              <a:rPr lang="en-US" altLang="zh-CN" sz="1200">
                <a:solidFill>
                  <a:srgbClr val="7A7C7F"/>
                </a:solidFill>
                <a:cs typeface="Arial" panose="020B0604020202020204" pitchFamily="34" charset="0"/>
                <a:sym typeface="Arial" panose="020B0604020202020204" pitchFamily="34" charset="0"/>
              </a:rPr>
              <a:t>Merchant accounts are enabled</a:t>
            </a:r>
          </a:p>
          <a:p>
            <a:pPr eaLnBrk="1" hangingPunct="1">
              <a:lnSpc>
                <a:spcPts val="1600"/>
              </a:lnSpc>
              <a:spcBef>
                <a:spcPct val="0"/>
              </a:spcBef>
              <a:buFontTx/>
              <a:buNone/>
            </a:pPr>
            <a:r>
              <a:rPr lang="en-US" altLang="zh-CN" sz="1200">
                <a:solidFill>
                  <a:srgbClr val="7A7C7F"/>
                </a:solidFill>
                <a:cs typeface="Arial" panose="020B0604020202020204" pitchFamily="34" charset="0"/>
                <a:sym typeface="Arial" panose="020B0604020202020204" pitchFamily="34" charset="0"/>
              </a:rPr>
              <a:t>06 banks and 02 ecommerce merchant aggregators are providing internet payment gateway services</a:t>
            </a:r>
          </a:p>
          <a:p>
            <a:pPr eaLnBrk="1" hangingPunct="1">
              <a:lnSpc>
                <a:spcPts val="1600"/>
              </a:lnSpc>
              <a:spcBef>
                <a:spcPct val="0"/>
              </a:spcBef>
              <a:buFontTx/>
              <a:buNone/>
            </a:pPr>
            <a:r>
              <a:rPr lang="en-US" altLang="zh-CN" sz="1200">
                <a:solidFill>
                  <a:srgbClr val="7A7C7F"/>
                </a:solidFill>
                <a:cs typeface="Arial" panose="020B0604020202020204" pitchFamily="34" charset="0"/>
                <a:sym typeface="Arial" panose="020B0604020202020204" pitchFamily="34" charset="0"/>
              </a:rPr>
              <a:t>Rules of Digital On-Boarding of small merchants with simplified due diligence in place</a:t>
            </a:r>
          </a:p>
          <a:p>
            <a:pPr eaLnBrk="1" hangingPunct="1">
              <a:lnSpc>
                <a:spcPts val="1650"/>
              </a:lnSpc>
              <a:spcBef>
                <a:spcPts val="4500"/>
              </a:spcBef>
              <a:buFontTx/>
              <a:buNone/>
            </a:pPr>
            <a:r>
              <a:rPr lang="en-US" altLang="zh-CN" sz="1200">
                <a:solidFill>
                  <a:srgbClr val="7A7C7F"/>
                </a:solidFill>
                <a:cs typeface="Arial" panose="020B0604020202020204" pitchFamily="34" charset="0"/>
                <a:sym typeface="Arial" panose="020B0604020202020204" pitchFamily="34" charset="0"/>
              </a:rPr>
              <a:t>Inward remittance limit for freelancers enhanced to $25,000/individual/month</a:t>
            </a:r>
          </a:p>
          <a:p>
            <a:pPr eaLnBrk="1" hangingPunct="1">
              <a:lnSpc>
                <a:spcPts val="1588"/>
              </a:lnSpc>
              <a:spcBef>
                <a:spcPct val="0"/>
              </a:spcBef>
              <a:buFontTx/>
              <a:buNone/>
            </a:pPr>
            <a:r>
              <a:rPr lang="en-US" altLang="zh-CN" sz="1200">
                <a:solidFill>
                  <a:srgbClr val="7A7C7F"/>
                </a:solidFill>
                <a:cs typeface="Arial" panose="020B0604020202020204" pitchFamily="34" charset="0"/>
                <a:sym typeface="Arial" panose="020B0604020202020204" pitchFamily="34" charset="0"/>
              </a:rPr>
              <a:t>35% of export earnings received through home remittance channel can be used to make payments abroad Opening of bank accounts after fulfilling KYC/CDD requirements</a:t>
            </a:r>
          </a:p>
          <a:p>
            <a:pPr eaLnBrk="1" hangingPunct="1">
              <a:lnSpc>
                <a:spcPts val="1600"/>
              </a:lnSpc>
              <a:spcBef>
                <a:spcPct val="0"/>
              </a:spcBef>
              <a:buFontTx/>
              <a:buNone/>
            </a:pPr>
            <a:r>
              <a:rPr lang="en-US" altLang="zh-CN" sz="1200">
                <a:solidFill>
                  <a:srgbClr val="7A7C7F"/>
                </a:solidFill>
                <a:cs typeface="Arial" panose="020B0604020202020204" pitchFamily="34" charset="0"/>
                <a:sym typeface="Arial" panose="020B0604020202020204" pitchFamily="34" charset="0"/>
              </a:rPr>
              <a:t>Export remittances of IT &amp; ITeS Freelancers are being reported and merged with industry’s export remittances</a:t>
            </a:r>
          </a:p>
          <a:p>
            <a:pPr eaLnBrk="1" hangingPunct="1">
              <a:lnSpc>
                <a:spcPts val="1638"/>
              </a:lnSpc>
              <a:spcBef>
                <a:spcPts val="4575"/>
              </a:spcBef>
              <a:buFontTx/>
              <a:buNone/>
            </a:pPr>
            <a:r>
              <a:rPr lang="en-US" altLang="zh-CN" sz="1200">
                <a:solidFill>
                  <a:srgbClr val="7A7C7F"/>
                </a:solidFill>
                <a:cs typeface="Arial" panose="020B0604020202020204" pitchFamily="34" charset="0"/>
                <a:sym typeface="Arial" panose="020B0604020202020204" pitchFamily="34" charset="0"/>
              </a:rPr>
              <a:t>Secured Transactions Registry (SME access to credit using movable assets as collateral: stocks, receivables, patents, trademarks, copyrights</a:t>
            </a:r>
          </a:p>
          <a:p>
            <a:pPr eaLnBrk="1" hangingPunct="1">
              <a:lnSpc>
                <a:spcPts val="1600"/>
              </a:lnSpc>
              <a:spcBef>
                <a:spcPct val="0"/>
              </a:spcBef>
              <a:buFontTx/>
              <a:buNone/>
            </a:pPr>
            <a:r>
              <a:rPr lang="en-US" altLang="zh-CN" sz="1200">
                <a:solidFill>
                  <a:srgbClr val="7A7C7F"/>
                </a:solidFill>
                <a:cs typeface="Arial" panose="020B0604020202020204" pitchFamily="34" charset="0"/>
                <a:sym typeface="Arial" panose="020B0604020202020204" pitchFamily="34" charset="0"/>
              </a:rPr>
              <a:t>Foreign currency loans from abroad: working capital, project financing, bridge financing, import/export loans Working capital financing for SMEs (Small: Rs. 25 million, Medium: 50 million.)</a:t>
            </a:r>
          </a:p>
          <a:p>
            <a:pPr eaLnBrk="1" hangingPunct="1">
              <a:lnSpc>
                <a:spcPts val="1638"/>
              </a:lnSpc>
              <a:spcBef>
                <a:spcPts val="4650"/>
              </a:spcBef>
              <a:buFontTx/>
              <a:buNone/>
            </a:pPr>
            <a:r>
              <a:rPr lang="en-US" altLang="zh-CN" sz="1200">
                <a:solidFill>
                  <a:srgbClr val="7A7C7F"/>
                </a:solidFill>
                <a:cs typeface="Arial" panose="020B0604020202020204" pitchFamily="34" charset="0"/>
                <a:sym typeface="Arial" panose="020B0604020202020204" pitchFamily="34" charset="0"/>
              </a:rPr>
              <a:t>Export Finance Scheme</a:t>
            </a:r>
          </a:p>
          <a:p>
            <a:pPr eaLnBrk="1" hangingPunct="1">
              <a:lnSpc>
                <a:spcPts val="1600"/>
              </a:lnSpc>
              <a:spcBef>
                <a:spcPct val="0"/>
              </a:spcBef>
              <a:buFontTx/>
              <a:buNone/>
            </a:pPr>
            <a:r>
              <a:rPr lang="en-US" altLang="zh-CN" sz="1200">
                <a:solidFill>
                  <a:srgbClr val="7A7C7F"/>
                </a:solidFill>
                <a:cs typeface="Arial" panose="020B0604020202020204" pitchFamily="34" charset="0"/>
                <a:sym typeface="Arial" panose="020B0604020202020204" pitchFamily="34" charset="0"/>
              </a:rPr>
              <a:t>Transaction based facility: Firm Export Order / Export Letter of Credit, for a maximum period of 180 days Revolving finance limit equivalent to 50% of export performance during last year)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23813"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2"/>
          <p:cNvSpPr txBox="1">
            <a:spLocks noChangeArrowheads="1"/>
          </p:cNvSpPr>
          <p:nvPr/>
        </p:nvSpPr>
        <p:spPr bwMode="auto">
          <a:xfrm>
            <a:off x="563563" y="458788"/>
            <a:ext cx="6589712"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3438"/>
              </a:lnSpc>
              <a:spcBef>
                <a:spcPct val="0"/>
              </a:spcBef>
              <a:buFontTx/>
              <a:buNone/>
            </a:pPr>
            <a:r>
              <a:rPr lang="en-US" altLang="zh-CN" sz="2400" b="1">
                <a:solidFill>
                  <a:srgbClr val="525AA7"/>
                </a:solidFill>
                <a:cs typeface="Arial" panose="020B0604020202020204" pitchFamily="34" charset="0"/>
                <a:sym typeface="Arial" panose="020B0604020202020204" pitchFamily="34" charset="0"/>
              </a:rPr>
              <a:t>INVESTMENT OPPORTUNITIES IN PAKISTAN </a:t>
            </a:r>
          </a:p>
        </p:txBody>
      </p:sp>
      <p:sp>
        <p:nvSpPr>
          <p:cNvPr id="16388" name="Text Box 3"/>
          <p:cNvSpPr txBox="1">
            <a:spLocks noChangeArrowheads="1"/>
          </p:cNvSpPr>
          <p:nvPr/>
        </p:nvSpPr>
        <p:spPr bwMode="auto">
          <a:xfrm>
            <a:off x="1712913" y="2058988"/>
            <a:ext cx="14986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288"/>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Billing Centers</a:t>
            </a:r>
          </a:p>
        </p:txBody>
      </p:sp>
      <p:sp>
        <p:nvSpPr>
          <p:cNvPr id="16389" name="Text Box 4"/>
          <p:cNvSpPr txBox="1">
            <a:spLocks noChangeArrowheads="1"/>
          </p:cNvSpPr>
          <p:nvPr/>
        </p:nvSpPr>
        <p:spPr bwMode="auto">
          <a:xfrm>
            <a:off x="5740400" y="2058988"/>
            <a:ext cx="1249363"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288"/>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Call Centers</a:t>
            </a:r>
          </a:p>
        </p:txBody>
      </p:sp>
      <p:sp>
        <p:nvSpPr>
          <p:cNvPr id="16390" name="Text Box 5"/>
          <p:cNvSpPr txBox="1">
            <a:spLocks noChangeArrowheads="1"/>
          </p:cNvSpPr>
          <p:nvPr/>
        </p:nvSpPr>
        <p:spPr bwMode="auto">
          <a:xfrm>
            <a:off x="9766300" y="2058988"/>
            <a:ext cx="13176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288"/>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Data Centers</a:t>
            </a:r>
          </a:p>
        </p:txBody>
      </p:sp>
      <p:sp>
        <p:nvSpPr>
          <p:cNvPr id="16391" name="Text Box 6"/>
          <p:cNvSpPr txBox="1">
            <a:spLocks noChangeArrowheads="1"/>
          </p:cNvSpPr>
          <p:nvPr/>
        </p:nvSpPr>
        <p:spPr bwMode="auto">
          <a:xfrm>
            <a:off x="1712913" y="3600450"/>
            <a:ext cx="1362075"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300"/>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IT Consulting</a:t>
            </a:r>
          </a:p>
          <a:p>
            <a:pPr eaLnBrk="1" hangingPunct="1">
              <a:lnSpc>
                <a:spcPts val="1913"/>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Centers</a:t>
            </a:r>
          </a:p>
        </p:txBody>
      </p:sp>
      <p:sp>
        <p:nvSpPr>
          <p:cNvPr id="16392" name="Text Box 7"/>
          <p:cNvSpPr txBox="1">
            <a:spLocks noChangeArrowheads="1"/>
          </p:cNvSpPr>
          <p:nvPr/>
        </p:nvSpPr>
        <p:spPr bwMode="auto">
          <a:xfrm>
            <a:off x="5740400" y="3600450"/>
            <a:ext cx="118745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300"/>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Technology</a:t>
            </a:r>
          </a:p>
          <a:p>
            <a:pPr eaLnBrk="1" hangingPunct="1">
              <a:lnSpc>
                <a:spcPts val="1913"/>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Incubators</a:t>
            </a:r>
          </a:p>
        </p:txBody>
      </p:sp>
      <p:sp>
        <p:nvSpPr>
          <p:cNvPr id="16393" name="Text Box 8"/>
          <p:cNvSpPr txBox="1">
            <a:spLocks noChangeArrowheads="1"/>
          </p:cNvSpPr>
          <p:nvPr/>
        </p:nvSpPr>
        <p:spPr bwMode="auto">
          <a:xfrm>
            <a:off x="9766300" y="3600450"/>
            <a:ext cx="12827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300"/>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High Growth</a:t>
            </a:r>
          </a:p>
          <a:p>
            <a:pPr eaLnBrk="1" hangingPunct="1">
              <a:lnSpc>
                <a:spcPts val="1913"/>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IT Startups</a:t>
            </a:r>
          </a:p>
        </p:txBody>
      </p:sp>
      <p:sp>
        <p:nvSpPr>
          <p:cNvPr id="16394" name="Text Box 9"/>
          <p:cNvSpPr txBox="1">
            <a:spLocks noChangeArrowheads="1"/>
          </p:cNvSpPr>
          <p:nvPr/>
        </p:nvSpPr>
        <p:spPr bwMode="auto">
          <a:xfrm>
            <a:off x="1712913" y="5476875"/>
            <a:ext cx="2259012"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288"/>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Company Acquisitions</a:t>
            </a:r>
          </a:p>
          <a:p>
            <a:pPr eaLnBrk="1" hangingPunct="1">
              <a:lnSpc>
                <a:spcPts val="1925"/>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&amp; Mergers</a:t>
            </a:r>
          </a:p>
        </p:txBody>
      </p:sp>
      <p:sp>
        <p:nvSpPr>
          <p:cNvPr id="16395" name="Text Box 10"/>
          <p:cNvSpPr txBox="1">
            <a:spLocks noChangeArrowheads="1"/>
          </p:cNvSpPr>
          <p:nvPr/>
        </p:nvSpPr>
        <p:spPr bwMode="auto">
          <a:xfrm>
            <a:off x="5740400" y="5476875"/>
            <a:ext cx="225425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288"/>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Software Development</a:t>
            </a:r>
          </a:p>
          <a:p>
            <a:pPr eaLnBrk="1" hangingPunct="1">
              <a:lnSpc>
                <a:spcPts val="1925"/>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Centers</a:t>
            </a:r>
          </a:p>
        </p:txBody>
      </p:sp>
      <p:sp>
        <p:nvSpPr>
          <p:cNvPr id="16396" name="Text Box 11"/>
          <p:cNvSpPr txBox="1">
            <a:spLocks noChangeArrowheads="1"/>
          </p:cNvSpPr>
          <p:nvPr/>
        </p:nvSpPr>
        <p:spPr bwMode="auto">
          <a:xfrm>
            <a:off x="9766300" y="5476875"/>
            <a:ext cx="2065338"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288"/>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Gaming &amp; Animation</a:t>
            </a:r>
          </a:p>
          <a:p>
            <a:pPr eaLnBrk="1" hangingPunct="1">
              <a:lnSpc>
                <a:spcPts val="1925"/>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Studios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1"/>
          <p:cNvSpPr>
            <a:spLocks/>
          </p:cNvSpPr>
          <p:nvPr/>
        </p:nvSpPr>
        <p:spPr bwMode="auto">
          <a:xfrm>
            <a:off x="0" y="0"/>
            <a:ext cx="12725400" cy="7150100"/>
          </a:xfrm>
          <a:custGeom>
            <a:avLst/>
            <a:gdLst>
              <a:gd name="T0" fmla="*/ 0 w 8016"/>
              <a:gd name="T1" fmla="*/ 2147483646 h 4504"/>
              <a:gd name="T2" fmla="*/ 2147483646 w 8016"/>
              <a:gd name="T3" fmla="*/ 2147483646 h 4504"/>
              <a:gd name="T4" fmla="*/ 2147483646 w 8016"/>
              <a:gd name="T5" fmla="*/ 0 h 4504"/>
              <a:gd name="T6" fmla="*/ 0 w 8016"/>
              <a:gd name="T7" fmla="*/ 0 h 4504"/>
              <a:gd name="T8" fmla="*/ 0 w 8016"/>
              <a:gd name="T9" fmla="*/ 2147483646 h 4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16" h="4504">
                <a:moveTo>
                  <a:pt x="0" y="4504"/>
                </a:moveTo>
                <a:lnTo>
                  <a:pt x="8016" y="4504"/>
                </a:lnTo>
                <a:lnTo>
                  <a:pt x="8016" y="0"/>
                </a:lnTo>
                <a:lnTo>
                  <a:pt x="0" y="0"/>
                </a:lnTo>
                <a:lnTo>
                  <a:pt x="0" y="4504"/>
                </a:lnTo>
                <a:close/>
              </a:path>
            </a:pathLst>
          </a:custGeom>
          <a:solidFill>
            <a:srgbClr val="FFFFFF"/>
          </a:solidFill>
          <a:ln w="0" cap="flat">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411" name="Picture 2"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9025" y="284163"/>
            <a:ext cx="8778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8850" y="279400"/>
            <a:ext cx="9445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Freeform 4"/>
          <p:cNvSpPr>
            <a:spLocks/>
          </p:cNvSpPr>
          <p:nvPr/>
        </p:nvSpPr>
        <p:spPr bwMode="auto">
          <a:xfrm>
            <a:off x="8264525" y="677863"/>
            <a:ext cx="1450975" cy="38100"/>
          </a:xfrm>
          <a:custGeom>
            <a:avLst/>
            <a:gdLst>
              <a:gd name="T0" fmla="*/ 2147483646 w 914"/>
              <a:gd name="T1" fmla="*/ 2147483646 h 24"/>
              <a:gd name="T2" fmla="*/ 0 w 914"/>
              <a:gd name="T3" fmla="*/ 2147483646 h 24"/>
              <a:gd name="T4" fmla="*/ 0 w 914"/>
              <a:gd name="T5" fmla="*/ 0 h 24"/>
              <a:gd name="T6" fmla="*/ 2147483646 w 914"/>
              <a:gd name="T7" fmla="*/ 0 h 24"/>
              <a:gd name="T8" fmla="*/ 2147483646 w 914"/>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 h="24">
                <a:moveTo>
                  <a:pt x="914" y="24"/>
                </a:moveTo>
                <a:lnTo>
                  <a:pt x="0" y="24"/>
                </a:lnTo>
                <a:lnTo>
                  <a:pt x="0" y="0"/>
                </a:lnTo>
                <a:lnTo>
                  <a:pt x="914" y="0"/>
                </a:lnTo>
                <a:lnTo>
                  <a:pt x="914" y="24"/>
                </a:lnTo>
                <a:close/>
              </a:path>
            </a:pathLst>
          </a:custGeom>
          <a:solidFill>
            <a:srgbClr val="AFB0B0"/>
          </a:solidFill>
          <a:ln w="0" cap="flat">
            <a:solidFill>
              <a:srgbClr val="AFB0B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414" name="Picture 5"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1724025"/>
            <a:ext cx="15049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5" y="1855788"/>
            <a:ext cx="18256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1050" y="1882775"/>
            <a:ext cx="13985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8" descr="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6250" y="1690688"/>
            <a:ext cx="16700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9" descr="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91788" y="1847850"/>
            <a:ext cx="15636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0" descr="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163" y="3330575"/>
            <a:ext cx="17383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1" descr="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1200" y="3213100"/>
            <a:ext cx="16303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2" descr="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3875" y="3070225"/>
            <a:ext cx="19145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3" descr="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29588" y="3271838"/>
            <a:ext cx="16033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4" descr="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2950" y="4594225"/>
            <a:ext cx="15827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5" descr="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8188" y="4605338"/>
            <a:ext cx="15732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6" descr="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95975" y="4438650"/>
            <a:ext cx="132873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7" descr="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53400" y="4603750"/>
            <a:ext cx="1555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8" descr="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504488" y="4573588"/>
            <a:ext cx="15351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19" descr="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6325" y="5446713"/>
            <a:ext cx="91916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0" descr="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02000" y="5670550"/>
            <a:ext cx="152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21" descr="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19775" y="5657850"/>
            <a:ext cx="14843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22" descr="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56588" y="5480050"/>
            <a:ext cx="13493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23" descr="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645775" y="3106738"/>
            <a:ext cx="12493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3" name="Text Box 24"/>
          <p:cNvSpPr txBox="1">
            <a:spLocks noChangeArrowheads="1"/>
          </p:cNvSpPr>
          <p:nvPr/>
        </p:nvSpPr>
        <p:spPr bwMode="auto">
          <a:xfrm>
            <a:off x="563563" y="458788"/>
            <a:ext cx="7221537"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3438"/>
              </a:lnSpc>
              <a:spcBef>
                <a:spcPct val="0"/>
              </a:spcBef>
              <a:buFontTx/>
              <a:buNone/>
            </a:pPr>
            <a:r>
              <a:rPr lang="en-US" altLang="zh-CN" sz="2400" b="1">
                <a:solidFill>
                  <a:srgbClr val="525AA7"/>
                </a:solidFill>
                <a:cs typeface="Arial" panose="020B0604020202020204" pitchFamily="34" charset="0"/>
                <a:sym typeface="Arial" panose="020B0604020202020204" pitchFamily="34" charset="0"/>
              </a:rPr>
              <a:t>THRIVING STARTUP ECO-SYSTEM OF PAKISTAN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1"/>
          <p:cNvSpPr>
            <a:spLocks/>
          </p:cNvSpPr>
          <p:nvPr/>
        </p:nvSpPr>
        <p:spPr bwMode="auto">
          <a:xfrm>
            <a:off x="0" y="0"/>
            <a:ext cx="12725400" cy="7150100"/>
          </a:xfrm>
          <a:custGeom>
            <a:avLst/>
            <a:gdLst>
              <a:gd name="T0" fmla="*/ 0 w 8016"/>
              <a:gd name="T1" fmla="*/ 2147483646 h 4504"/>
              <a:gd name="T2" fmla="*/ 2147483646 w 8016"/>
              <a:gd name="T3" fmla="*/ 2147483646 h 4504"/>
              <a:gd name="T4" fmla="*/ 2147483646 w 8016"/>
              <a:gd name="T5" fmla="*/ 0 h 4504"/>
              <a:gd name="T6" fmla="*/ 0 w 8016"/>
              <a:gd name="T7" fmla="*/ 0 h 4504"/>
              <a:gd name="T8" fmla="*/ 0 w 8016"/>
              <a:gd name="T9" fmla="*/ 2147483646 h 4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16" h="4504">
                <a:moveTo>
                  <a:pt x="0" y="4504"/>
                </a:moveTo>
                <a:lnTo>
                  <a:pt x="8016" y="4504"/>
                </a:lnTo>
                <a:lnTo>
                  <a:pt x="8016" y="0"/>
                </a:lnTo>
                <a:lnTo>
                  <a:pt x="0" y="0"/>
                </a:lnTo>
                <a:lnTo>
                  <a:pt x="0" y="4504"/>
                </a:lnTo>
                <a:close/>
              </a:path>
            </a:pathLst>
          </a:custGeom>
          <a:solidFill>
            <a:srgbClr val="FFFFFF"/>
          </a:solidFill>
          <a:ln w="0" cap="flat">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435" name="Picture 2"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438" y="284163"/>
            <a:ext cx="8794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8850" y="279400"/>
            <a:ext cx="942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Freeform 4"/>
          <p:cNvSpPr>
            <a:spLocks/>
          </p:cNvSpPr>
          <p:nvPr/>
        </p:nvSpPr>
        <p:spPr bwMode="auto">
          <a:xfrm>
            <a:off x="5922963" y="677863"/>
            <a:ext cx="3792537" cy="38100"/>
          </a:xfrm>
          <a:custGeom>
            <a:avLst/>
            <a:gdLst>
              <a:gd name="T0" fmla="*/ 2147483646 w 2389"/>
              <a:gd name="T1" fmla="*/ 2147483646 h 24"/>
              <a:gd name="T2" fmla="*/ 0 w 2389"/>
              <a:gd name="T3" fmla="*/ 2147483646 h 24"/>
              <a:gd name="T4" fmla="*/ 0 w 2389"/>
              <a:gd name="T5" fmla="*/ 0 h 24"/>
              <a:gd name="T6" fmla="*/ 2147483646 w 2389"/>
              <a:gd name="T7" fmla="*/ 0 h 24"/>
              <a:gd name="T8" fmla="*/ 2147483646 w 2389"/>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9" h="24">
                <a:moveTo>
                  <a:pt x="2389" y="24"/>
                </a:moveTo>
                <a:lnTo>
                  <a:pt x="0" y="24"/>
                </a:lnTo>
                <a:lnTo>
                  <a:pt x="0" y="0"/>
                </a:lnTo>
                <a:lnTo>
                  <a:pt x="2389" y="0"/>
                </a:lnTo>
                <a:lnTo>
                  <a:pt x="2389" y="24"/>
                </a:lnTo>
                <a:close/>
              </a:path>
            </a:pathLst>
          </a:custGeom>
          <a:solidFill>
            <a:srgbClr val="AFB0B0"/>
          </a:solidFill>
          <a:ln w="0" cap="flat">
            <a:solidFill>
              <a:srgbClr val="AFB0B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438" name="Picture 5"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1465263"/>
            <a:ext cx="13604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 y="2197100"/>
            <a:ext cx="10556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descr="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75" y="3111500"/>
            <a:ext cx="1190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8" descr="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788" y="4013200"/>
            <a:ext cx="141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9" descr="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788" y="4860925"/>
            <a:ext cx="1046162"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0" descr="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375" y="6059488"/>
            <a:ext cx="14747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1" descr="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7038" y="1498600"/>
            <a:ext cx="1241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2" descr="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75450" y="2325688"/>
            <a:ext cx="13795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3" descr="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75450" y="3057525"/>
            <a:ext cx="7715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4" descr="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75450" y="3924300"/>
            <a:ext cx="111283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5" descr="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75450" y="4867275"/>
            <a:ext cx="11699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16" descr="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5450" y="5949950"/>
            <a:ext cx="11922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7"/>
          <p:cNvSpPr txBox="1">
            <a:spLocks noChangeArrowheads="1"/>
          </p:cNvSpPr>
          <p:nvPr/>
        </p:nvSpPr>
        <p:spPr bwMode="auto">
          <a:xfrm>
            <a:off x="563563" y="458788"/>
            <a:ext cx="5527675" cy="6265862"/>
          </a:xfrm>
          <a:prstGeom prst="rect">
            <a:avLst/>
          </a:prstGeom>
          <a:noFill/>
          <a:ln>
            <a:noFill/>
          </a:ln>
          <a:effectLst/>
        </p:spPr>
        <p:txBody>
          <a:bodyPr lIns="0" tIns="0" rIns="0" bIns="0">
            <a:spAutoFit/>
          </a:bodyPr>
          <a:lstStyle/>
          <a:p>
            <a:pPr eaLnBrk="1" hangingPunct="1">
              <a:lnSpc>
                <a:spcPts val="3438"/>
              </a:lnSpc>
              <a:defRPr/>
            </a:pPr>
            <a:r>
              <a:rPr lang="en-US" altLang="zh-CN" sz="2400" b="1">
                <a:solidFill>
                  <a:srgbClr val="525AA7"/>
                </a:solidFill>
                <a:cs typeface="Arial" panose="020B0604020202020204" pitchFamily="34" charset="0"/>
                <a:sym typeface="Arial" panose="020B0604020202020204" pitchFamily="34" charset="0"/>
              </a:rPr>
              <a:t>SUCCESS STORIES OF PAKISTAN </a:t>
            </a:r>
          </a:p>
          <a:p>
            <a:pPr marL="1752600" algn="just" eaLnBrk="1" hangingPunct="1">
              <a:lnSpc>
                <a:spcPts val="1488"/>
              </a:lnSpc>
              <a:spcBef>
                <a:spcPts val="3250"/>
              </a:spcBef>
              <a:defRPr/>
            </a:pPr>
            <a:r>
              <a:rPr lang="en-US" altLang="zh-CN" sz="1200">
                <a:solidFill>
                  <a:srgbClr val="7A7C7F"/>
                </a:solidFill>
                <a:cs typeface="Arial" panose="020B0604020202020204" pitchFamily="34" charset="0"/>
                <a:sym typeface="Arial" panose="020B0604020202020204" pitchFamily="34" charset="0"/>
              </a:rPr>
              <a:t>At Pakistan Canada ICT Forum 2017, E care Vision and Pegasus Consultancy jointly launched “Refer a Physician” product in Canada.</a:t>
            </a:r>
          </a:p>
          <a:p>
            <a:pPr marL="1752600" eaLnBrk="1" hangingPunct="1">
              <a:lnSpc>
                <a:spcPts val="1488"/>
              </a:lnSpc>
              <a:spcBef>
                <a:spcPts val="2225"/>
              </a:spcBef>
              <a:defRPr/>
            </a:pPr>
            <a:r>
              <a:rPr lang="en-US" altLang="zh-CN" sz="1200">
                <a:solidFill>
                  <a:srgbClr val="7A7C7F"/>
                </a:solidFill>
                <a:cs typeface="Arial" panose="020B0604020202020204" pitchFamily="34" charset="0"/>
                <a:sym typeface="Arial" panose="020B0604020202020204" pitchFamily="34" charset="0"/>
              </a:rPr>
              <a:t>Tkxel secured a lead at Pakistan Canada ICT Forum 2017 with Markitech and done nearly $200K+ worth of business with them.</a:t>
            </a:r>
          </a:p>
          <a:p>
            <a:pPr marL="1752600" eaLnBrk="1" hangingPunct="1">
              <a:lnSpc>
                <a:spcPts val="1488"/>
              </a:lnSpc>
              <a:spcBef>
                <a:spcPts val="2263"/>
              </a:spcBef>
              <a:defRPr/>
            </a:pPr>
            <a:r>
              <a:rPr lang="en-US" altLang="zh-CN" sz="1200">
                <a:solidFill>
                  <a:srgbClr val="7A7C7F"/>
                </a:solidFill>
                <a:cs typeface="Arial" panose="020B0604020202020204" pitchFamily="34" charset="0"/>
                <a:sym typeface="Arial" panose="020B0604020202020204" pitchFamily="34" charset="0"/>
              </a:rPr>
              <a:t>BroadPeak Technologies selected Microsoft Azure o house some of the most successful, application-hungry franchise businesses in the world.</a:t>
            </a:r>
          </a:p>
          <a:p>
            <a:pPr marL="1752600" eaLnBrk="1" hangingPunct="1">
              <a:lnSpc>
                <a:spcPts val="1413"/>
              </a:lnSpc>
              <a:spcBef>
                <a:spcPts val="1625"/>
              </a:spcBef>
              <a:defRPr/>
            </a:pPr>
            <a:r>
              <a:rPr lang="en-US" altLang="zh-CN" sz="1200">
                <a:solidFill>
                  <a:srgbClr val="7A7C7F"/>
                </a:solidFill>
                <a:cs typeface="Arial" panose="020B0604020202020204" pitchFamily="34" charset="0"/>
                <a:sym typeface="Arial" panose="020B0604020202020204" pitchFamily="34" charset="0"/>
              </a:rPr>
              <a:t>The development makes VisionX the first and only US-Pakistan based technology company to win this coveted title. The ranking puts VisionX in the company of global innovation giants like Microsoft and Snap.</a:t>
            </a:r>
          </a:p>
          <a:p>
            <a:pPr marL="1752600" eaLnBrk="1" hangingPunct="1">
              <a:lnSpc>
                <a:spcPts val="1375"/>
              </a:lnSpc>
              <a:spcBef>
                <a:spcPts val="1500"/>
              </a:spcBef>
              <a:defRPr/>
            </a:pPr>
            <a:r>
              <a:rPr lang="en-US" altLang="zh-CN" sz="1200">
                <a:solidFill>
                  <a:srgbClr val="7A7C7F"/>
                </a:solidFill>
                <a:cs typeface="Arial" panose="020B0604020202020204" pitchFamily="34" charset="0"/>
                <a:sym typeface="Arial" panose="020B0604020202020204" pitchFamily="34" charset="0"/>
              </a:rPr>
              <a:t>In October 2018, Tez Financial Services closed a seed investment round of $1.1 million led by Omidyar Net- work, established by Founder eBay Pierre Omidyar. Other investors included Accion Venture Lab and Planet N.</a:t>
            </a:r>
          </a:p>
          <a:p>
            <a:pPr marL="1752600" eaLnBrk="1" hangingPunct="1">
              <a:lnSpc>
                <a:spcPts val="1350"/>
              </a:lnSpc>
              <a:spcBef>
                <a:spcPts val="963"/>
              </a:spcBef>
              <a:defRPr/>
            </a:pPr>
            <a:r>
              <a:rPr lang="en-US" altLang="zh-CN" sz="1200">
                <a:solidFill>
                  <a:srgbClr val="7A7C7F"/>
                </a:solidFill>
                <a:cs typeface="Arial" panose="020B0604020202020204" pitchFamily="34" charset="0"/>
                <a:sym typeface="Arial" panose="020B0604020202020204" pitchFamily="34" charset="0"/>
              </a:rPr>
              <a:t>In September 2018, a startup, Auto Sahulat, closed a pre-seed funding round of $100,000 from a Singa- pore-based VC firm, Antler; an online service for road- side vehicle breakdown that connects mechanics with drivers for road-side assistance through mobile and web-based platform.</a:t>
            </a:r>
          </a:p>
        </p:txBody>
      </p:sp>
      <p:sp>
        <p:nvSpPr>
          <p:cNvPr id="18451" name="Text Box 18"/>
          <p:cNvSpPr txBox="1">
            <a:spLocks noChangeArrowheads="1"/>
          </p:cNvSpPr>
          <p:nvPr/>
        </p:nvSpPr>
        <p:spPr bwMode="auto">
          <a:xfrm>
            <a:off x="8421688" y="1363663"/>
            <a:ext cx="363855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338"/>
              </a:lnSpc>
              <a:spcBef>
                <a:spcPct val="0"/>
              </a:spcBef>
              <a:buFontTx/>
              <a:buNone/>
            </a:pPr>
            <a:r>
              <a:rPr lang="en-US" altLang="zh-CN" sz="1200">
                <a:solidFill>
                  <a:srgbClr val="7A7C7F"/>
                </a:solidFill>
                <a:cs typeface="Arial" panose="020B0604020202020204" pitchFamily="34" charset="0"/>
                <a:sym typeface="Arial" panose="020B0604020202020204" pitchFamily="34" charset="0"/>
              </a:rPr>
              <a:t>Pakistan’s global technology giant Systems Limited has made it to Forbes Asia’s Best Under a Billion 2020 list.</a:t>
            </a:r>
          </a:p>
          <a:p>
            <a:pPr eaLnBrk="1" hangingPunct="1">
              <a:lnSpc>
                <a:spcPts val="1488"/>
              </a:lnSpc>
              <a:spcBef>
                <a:spcPts val="2225"/>
              </a:spcBef>
              <a:buFontTx/>
              <a:buNone/>
            </a:pPr>
            <a:r>
              <a:rPr lang="en-US" altLang="zh-CN" sz="1200">
                <a:solidFill>
                  <a:srgbClr val="7A7C7F"/>
                </a:solidFill>
                <a:cs typeface="Arial" panose="020B0604020202020204" pitchFamily="34" charset="0"/>
                <a:sym typeface="Arial" panose="020B0604020202020204" pitchFamily="34" charset="0"/>
              </a:rPr>
              <a:t>At CEBIT Australia 2017 event, Motioncue was able to enter in a partnership with Image Online to promote video production services in Australia.</a:t>
            </a:r>
          </a:p>
          <a:p>
            <a:pPr eaLnBrk="1" hangingPunct="1">
              <a:lnSpc>
                <a:spcPts val="1413"/>
              </a:lnSpc>
              <a:spcBef>
                <a:spcPts val="1688"/>
              </a:spcBef>
              <a:buFontTx/>
              <a:buNone/>
            </a:pPr>
            <a:r>
              <a:rPr lang="en-US" altLang="zh-CN" sz="1200">
                <a:solidFill>
                  <a:srgbClr val="7A7C7F"/>
                </a:solidFill>
                <a:cs typeface="Arial" panose="020B0604020202020204" pitchFamily="34" charset="0"/>
                <a:sym typeface="Arial" panose="020B0604020202020204" pitchFamily="34" charset="0"/>
              </a:rPr>
              <a:t>At MWC Americas 2017, Mr. Hisham Malik, CEO - Arkhitech was able to secure contract of almost USD 25K per year. The contract is the beginning and hopefully the lead will mature</a:t>
            </a:r>
          </a:p>
          <a:p>
            <a:pPr eaLnBrk="1" hangingPunct="1">
              <a:lnSpc>
                <a:spcPts val="1413"/>
              </a:lnSpc>
              <a:spcBef>
                <a:spcPts val="1000"/>
              </a:spcBef>
              <a:buFontTx/>
              <a:buNone/>
            </a:pPr>
            <a:r>
              <a:rPr lang="en-US" altLang="zh-CN" sz="1200">
                <a:solidFill>
                  <a:srgbClr val="7A7C7F"/>
                </a:solidFill>
                <a:cs typeface="Arial" panose="020B0604020202020204" pitchFamily="34" charset="0"/>
                <a:sym typeface="Arial" panose="020B0604020202020204" pitchFamily="34" charset="0"/>
              </a:rPr>
              <a:t>In March 2018, it was announced that Ant Financial Services Group, formerly known as Alipay, has invested $184.5 million for a 45 percent stake in Telenor Microfinance Bank.</a:t>
            </a:r>
          </a:p>
          <a:p>
            <a:pPr eaLnBrk="1" hangingPunct="1">
              <a:lnSpc>
                <a:spcPts val="1413"/>
              </a:lnSpc>
              <a:spcBef>
                <a:spcPts val="2100"/>
              </a:spcBef>
              <a:buFontTx/>
              <a:buNone/>
            </a:pPr>
            <a:r>
              <a:rPr lang="en-US" altLang="zh-CN" sz="1200">
                <a:solidFill>
                  <a:srgbClr val="7A7C7F"/>
                </a:solidFill>
                <a:cs typeface="Arial" panose="020B0604020202020204" pitchFamily="34" charset="0"/>
                <a:sym typeface="Arial" panose="020B0604020202020204" pitchFamily="34" charset="0"/>
              </a:rPr>
              <a:t>Pakistan-based Computing Solutions (Pvt) Ltd (CSP) has won a unique honor for the country – the “Jona- than Scutt Memorial Technical Excellence Award 2020”.</a:t>
            </a:r>
          </a:p>
          <a:p>
            <a:pPr eaLnBrk="1" hangingPunct="1">
              <a:lnSpc>
                <a:spcPts val="1413"/>
              </a:lnSpc>
              <a:spcBef>
                <a:spcPts val="2850"/>
              </a:spcBef>
              <a:buFontTx/>
              <a:buNone/>
            </a:pPr>
            <a:r>
              <a:rPr lang="en-US" altLang="zh-CN" sz="1200">
                <a:solidFill>
                  <a:srgbClr val="7A7C7F"/>
                </a:solidFill>
                <a:cs typeface="Arial" panose="020B0604020202020204" pitchFamily="34" charset="0"/>
                <a:sym typeface="Arial" panose="020B0604020202020204" pitchFamily="34" charset="0"/>
              </a:rPr>
              <a:t>The Talent Games, a Pakistan-based startup turned into a scale-up company, has won an award for the ‘Best Candidate Experience’ by a solution provider at the Asia Recruitment Awards 2020 in Singapore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23813"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2"/>
          <p:cNvSpPr txBox="1">
            <a:spLocks noChangeArrowheads="1"/>
          </p:cNvSpPr>
          <p:nvPr/>
        </p:nvSpPr>
        <p:spPr bwMode="auto">
          <a:xfrm>
            <a:off x="563563" y="458788"/>
            <a:ext cx="2062162"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3438"/>
              </a:lnSpc>
              <a:spcBef>
                <a:spcPct val="0"/>
              </a:spcBef>
              <a:buFontTx/>
              <a:buNone/>
            </a:pPr>
            <a:r>
              <a:rPr lang="en-US" altLang="zh-CN" sz="2400" b="1">
                <a:solidFill>
                  <a:srgbClr val="525AA7"/>
                </a:solidFill>
                <a:cs typeface="Arial" panose="020B0604020202020204" pitchFamily="34" charset="0"/>
                <a:sym typeface="Arial" panose="020B0604020202020204" pitchFamily="34" charset="0"/>
              </a:rPr>
              <a:t>ABOUT PSEB</a:t>
            </a:r>
          </a:p>
        </p:txBody>
      </p:sp>
      <p:sp>
        <p:nvSpPr>
          <p:cNvPr id="2" name="Text Box 3"/>
          <p:cNvSpPr txBox="1">
            <a:spLocks noChangeArrowheads="1"/>
          </p:cNvSpPr>
          <p:nvPr/>
        </p:nvSpPr>
        <p:spPr bwMode="auto">
          <a:xfrm>
            <a:off x="1460500" y="3541713"/>
            <a:ext cx="1179513" cy="681037"/>
          </a:xfrm>
          <a:prstGeom prst="rect">
            <a:avLst/>
          </a:prstGeom>
          <a:noFill/>
          <a:ln>
            <a:noFill/>
          </a:ln>
          <a:effectLst/>
        </p:spPr>
        <p:txBody>
          <a:bodyPr lIns="0" tIns="0" rIns="0" bIns="0">
            <a:spAutoFit/>
          </a:bodyPr>
          <a:lstStyle/>
          <a:p>
            <a:pPr marL="138113" eaLnBrk="1" hangingPunct="1">
              <a:lnSpc>
                <a:spcPts val="2000"/>
              </a:lnSpc>
              <a:defRPr/>
            </a:pPr>
            <a:r>
              <a:rPr lang="en-US" altLang="zh-CN" sz="1400" b="1">
                <a:solidFill>
                  <a:srgbClr val="595959"/>
                </a:solidFill>
                <a:cs typeface="Arial" panose="020B0604020202020204" pitchFamily="34" charset="0"/>
                <a:sym typeface="Arial" panose="020B0604020202020204" pitchFamily="34" charset="0"/>
              </a:rPr>
              <a:t>Marketing</a:t>
            </a:r>
          </a:p>
          <a:p>
            <a:pPr marL="74613" eaLnBrk="1" hangingPunct="1">
              <a:lnSpc>
                <a:spcPts val="1688"/>
              </a:lnSpc>
              <a:defRPr/>
            </a:pPr>
            <a:r>
              <a:rPr lang="en-US" altLang="zh-CN" sz="1400" b="1">
                <a:solidFill>
                  <a:srgbClr val="595959"/>
                </a:solidFill>
                <a:cs typeface="Arial" panose="020B0604020202020204" pitchFamily="34" charset="0"/>
                <a:sym typeface="Arial" panose="020B0604020202020204" pitchFamily="34" charset="0"/>
              </a:rPr>
              <a:t>&amp; Business</a:t>
            </a:r>
          </a:p>
          <a:p>
            <a:pPr eaLnBrk="1" hangingPunct="1">
              <a:lnSpc>
                <a:spcPts val="1675"/>
              </a:lnSpc>
              <a:defRPr/>
            </a:pPr>
            <a:r>
              <a:rPr lang="en-US" altLang="zh-CN" sz="1400" b="1">
                <a:solidFill>
                  <a:srgbClr val="595959"/>
                </a:solidFill>
                <a:cs typeface="Arial" panose="020B0604020202020204" pitchFamily="34" charset="0"/>
                <a:sym typeface="Arial" panose="020B0604020202020204" pitchFamily="34" charset="0"/>
              </a:rPr>
              <a:t>Development</a:t>
            </a:r>
          </a:p>
        </p:txBody>
      </p:sp>
      <p:sp>
        <p:nvSpPr>
          <p:cNvPr id="19461" name="Text Box 4"/>
          <p:cNvSpPr txBox="1">
            <a:spLocks noChangeArrowheads="1"/>
          </p:cNvSpPr>
          <p:nvPr/>
        </p:nvSpPr>
        <p:spPr bwMode="auto">
          <a:xfrm>
            <a:off x="3600450" y="3541713"/>
            <a:ext cx="1220788"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000"/>
              </a:lnSpc>
              <a:spcBef>
                <a:spcPct val="0"/>
              </a:spcBef>
              <a:buFontTx/>
              <a:buNone/>
            </a:pPr>
            <a:r>
              <a:rPr lang="en-US" altLang="zh-CN" sz="1400" b="1">
                <a:solidFill>
                  <a:srgbClr val="595959"/>
                </a:solidFill>
                <a:cs typeface="Arial" panose="020B0604020202020204" pitchFamily="34" charset="0"/>
                <a:sym typeface="Arial" panose="020B0604020202020204" pitchFamily="34" charset="0"/>
              </a:rPr>
              <a:t>Infrastructure</a:t>
            </a:r>
          </a:p>
        </p:txBody>
      </p:sp>
      <p:sp>
        <p:nvSpPr>
          <p:cNvPr id="3" name="Text Box 5"/>
          <p:cNvSpPr txBox="1">
            <a:spLocks noChangeArrowheads="1"/>
          </p:cNvSpPr>
          <p:nvPr/>
        </p:nvSpPr>
        <p:spPr bwMode="auto">
          <a:xfrm>
            <a:off x="5851525" y="3541713"/>
            <a:ext cx="1179513" cy="681037"/>
          </a:xfrm>
          <a:prstGeom prst="rect">
            <a:avLst/>
          </a:prstGeom>
          <a:noFill/>
          <a:ln>
            <a:noFill/>
          </a:ln>
          <a:effectLst/>
        </p:spPr>
        <p:txBody>
          <a:bodyPr lIns="0" tIns="0" rIns="0" bIns="0">
            <a:spAutoFit/>
          </a:bodyPr>
          <a:lstStyle/>
          <a:p>
            <a:pPr marL="231775" eaLnBrk="1" hangingPunct="1">
              <a:lnSpc>
                <a:spcPts val="2000"/>
              </a:lnSpc>
              <a:defRPr/>
            </a:pPr>
            <a:r>
              <a:rPr lang="en-US" altLang="zh-CN" sz="1400" b="1">
                <a:solidFill>
                  <a:srgbClr val="595959"/>
                </a:solidFill>
                <a:cs typeface="Arial" panose="020B0604020202020204" pitchFamily="34" charset="0"/>
                <a:sym typeface="Arial" panose="020B0604020202020204" pitchFamily="34" charset="0"/>
              </a:rPr>
              <a:t>Human</a:t>
            </a:r>
          </a:p>
          <a:p>
            <a:pPr marL="261938" eaLnBrk="1" hangingPunct="1">
              <a:lnSpc>
                <a:spcPts val="1688"/>
              </a:lnSpc>
              <a:defRPr/>
            </a:pPr>
            <a:r>
              <a:rPr lang="en-US" altLang="zh-CN" sz="1400" b="1">
                <a:solidFill>
                  <a:srgbClr val="595959"/>
                </a:solidFill>
                <a:cs typeface="Arial" panose="020B0604020202020204" pitchFamily="34" charset="0"/>
                <a:sym typeface="Arial" panose="020B0604020202020204" pitchFamily="34" charset="0"/>
              </a:rPr>
              <a:t>Capital</a:t>
            </a:r>
          </a:p>
          <a:p>
            <a:pPr eaLnBrk="1" hangingPunct="1">
              <a:lnSpc>
                <a:spcPts val="1675"/>
              </a:lnSpc>
              <a:defRPr/>
            </a:pPr>
            <a:r>
              <a:rPr lang="en-US" altLang="zh-CN" sz="1400" b="1">
                <a:solidFill>
                  <a:srgbClr val="595959"/>
                </a:solidFill>
                <a:cs typeface="Arial" panose="020B0604020202020204" pitchFamily="34" charset="0"/>
                <a:sym typeface="Arial" panose="020B0604020202020204" pitchFamily="34" charset="0"/>
              </a:rPr>
              <a:t>Development</a:t>
            </a:r>
          </a:p>
        </p:txBody>
      </p:sp>
      <p:sp>
        <p:nvSpPr>
          <p:cNvPr id="19462" name="Text Box 6"/>
          <p:cNvSpPr txBox="1">
            <a:spLocks noChangeArrowheads="1"/>
          </p:cNvSpPr>
          <p:nvPr/>
        </p:nvSpPr>
        <p:spPr bwMode="auto">
          <a:xfrm>
            <a:off x="8116888" y="3541713"/>
            <a:ext cx="1001712" cy="468312"/>
          </a:xfrm>
          <a:prstGeom prst="rect">
            <a:avLst/>
          </a:prstGeom>
          <a:noFill/>
          <a:ln>
            <a:noFill/>
          </a:ln>
          <a:effectLst/>
        </p:spPr>
        <p:txBody>
          <a:bodyPr lIns="0" tIns="0" rIns="0" bIns="0">
            <a:spAutoFit/>
          </a:bodyPr>
          <a:lstStyle/>
          <a:p>
            <a:pPr marL="93663" eaLnBrk="1" hangingPunct="1">
              <a:lnSpc>
                <a:spcPts val="2000"/>
              </a:lnSpc>
              <a:defRPr/>
            </a:pPr>
            <a:r>
              <a:rPr lang="en-US" altLang="zh-CN" sz="1400" b="1">
                <a:solidFill>
                  <a:srgbClr val="595959"/>
                </a:solidFill>
                <a:cs typeface="Arial" panose="020B0604020202020204" pitchFamily="34" charset="0"/>
                <a:sym typeface="Arial" panose="020B0604020202020204" pitchFamily="34" charset="0"/>
              </a:rPr>
              <a:t>Industry</a:t>
            </a:r>
          </a:p>
          <a:p>
            <a:pPr eaLnBrk="1" hangingPunct="1">
              <a:lnSpc>
                <a:spcPts val="1688"/>
              </a:lnSpc>
              <a:defRPr/>
            </a:pPr>
            <a:r>
              <a:rPr lang="en-US" altLang="zh-CN" sz="1400" b="1">
                <a:solidFill>
                  <a:srgbClr val="595959"/>
                </a:solidFill>
                <a:cs typeface="Arial" panose="020B0604020202020204" pitchFamily="34" charset="0"/>
                <a:sym typeface="Arial" panose="020B0604020202020204" pitchFamily="34" charset="0"/>
              </a:rPr>
              <a:t>Facilitation</a:t>
            </a:r>
          </a:p>
        </p:txBody>
      </p:sp>
      <p:sp>
        <p:nvSpPr>
          <p:cNvPr id="19463" name="Text Box 7"/>
          <p:cNvSpPr txBox="1">
            <a:spLocks noChangeArrowheads="1"/>
          </p:cNvSpPr>
          <p:nvPr/>
        </p:nvSpPr>
        <p:spPr bwMode="auto">
          <a:xfrm>
            <a:off x="10329863" y="3541713"/>
            <a:ext cx="995362" cy="468312"/>
          </a:xfrm>
          <a:prstGeom prst="rect">
            <a:avLst/>
          </a:prstGeom>
          <a:noFill/>
          <a:ln>
            <a:noFill/>
          </a:ln>
          <a:effectLst/>
        </p:spPr>
        <p:txBody>
          <a:bodyPr lIns="0" tIns="0" rIns="0" bIns="0">
            <a:spAutoFit/>
          </a:bodyPr>
          <a:lstStyle/>
          <a:p>
            <a:pPr marL="169863" eaLnBrk="1" hangingPunct="1">
              <a:lnSpc>
                <a:spcPts val="2000"/>
              </a:lnSpc>
              <a:defRPr/>
            </a:pPr>
            <a:r>
              <a:rPr lang="en-US" altLang="zh-CN" sz="1400" b="1">
                <a:solidFill>
                  <a:srgbClr val="595959"/>
                </a:solidFill>
                <a:cs typeface="Arial" panose="020B0604020202020204" pitchFamily="34" charset="0"/>
                <a:sym typeface="Arial" panose="020B0604020202020204" pitchFamily="34" charset="0"/>
              </a:rPr>
              <a:t>Capital</a:t>
            </a:r>
          </a:p>
          <a:p>
            <a:pPr eaLnBrk="1" hangingPunct="1">
              <a:lnSpc>
                <a:spcPts val="1688"/>
              </a:lnSpc>
              <a:defRPr/>
            </a:pPr>
            <a:r>
              <a:rPr lang="en-US" altLang="zh-CN" sz="1400" b="1">
                <a:solidFill>
                  <a:srgbClr val="595959"/>
                </a:solidFill>
                <a:cs typeface="Arial" panose="020B0604020202020204" pitchFamily="34" charset="0"/>
                <a:sym typeface="Arial" panose="020B0604020202020204" pitchFamily="34" charset="0"/>
              </a:rPr>
              <a:t>Availability</a:t>
            </a:r>
          </a:p>
        </p:txBody>
      </p:sp>
      <p:sp>
        <p:nvSpPr>
          <p:cNvPr id="19464" name="Text Box 8"/>
          <p:cNvSpPr txBox="1">
            <a:spLocks noChangeArrowheads="1"/>
          </p:cNvSpPr>
          <p:nvPr/>
        </p:nvSpPr>
        <p:spPr bwMode="auto">
          <a:xfrm>
            <a:off x="2122488" y="4986338"/>
            <a:ext cx="8464550" cy="1203325"/>
          </a:xfrm>
          <a:prstGeom prst="rect">
            <a:avLst/>
          </a:prstGeom>
          <a:noFill/>
          <a:ln>
            <a:noFill/>
          </a:ln>
          <a:effectLst/>
        </p:spPr>
        <p:txBody>
          <a:bodyPr lIns="0" tIns="0" rIns="0" bIns="0">
            <a:spAutoFit/>
          </a:bodyPr>
          <a:lstStyle/>
          <a:p>
            <a:pPr marL="66675" eaLnBrk="1" hangingPunct="1">
              <a:lnSpc>
                <a:spcPts val="2300"/>
              </a:lnSpc>
              <a:defRPr/>
            </a:pPr>
            <a:r>
              <a:rPr lang="en-US" altLang="zh-CN" sz="1600" b="1">
                <a:solidFill>
                  <a:srgbClr val="FFFFFF"/>
                </a:solidFill>
                <a:cs typeface="Arial" panose="020B0604020202020204" pitchFamily="34" charset="0"/>
                <a:sym typeface="Arial" panose="020B0604020202020204" pitchFamily="34" charset="0"/>
              </a:rPr>
              <a:t>LEADING GLOBAL BUSINESS DEVELOPMENT AND MARKETING ORGANIZATION </a:t>
            </a:r>
          </a:p>
          <a:p>
            <a:pPr eaLnBrk="1" hangingPunct="1">
              <a:lnSpc>
                <a:spcPts val="1900"/>
              </a:lnSpc>
              <a:spcBef>
                <a:spcPts val="3075"/>
              </a:spcBef>
              <a:defRPr/>
            </a:pPr>
            <a:r>
              <a:rPr lang="en-US" altLang="zh-CN" sz="1400">
                <a:solidFill>
                  <a:srgbClr val="7A7C7F"/>
                </a:solidFill>
                <a:cs typeface="Arial" panose="020B0604020202020204" pitchFamily="34" charset="0"/>
                <a:sym typeface="Arial" panose="020B0604020202020204" pitchFamily="34" charset="0"/>
              </a:rPr>
              <a:t>A front leading global business development and marketing organization which helps in development of the</a:t>
            </a:r>
          </a:p>
          <a:p>
            <a:pPr marL="338138" eaLnBrk="1" hangingPunct="1">
              <a:lnSpc>
                <a:spcPts val="1913"/>
              </a:lnSpc>
              <a:spcBef>
                <a:spcPts val="288"/>
              </a:spcBef>
              <a:defRPr/>
            </a:pPr>
            <a:r>
              <a:rPr lang="en-US" altLang="zh-CN" sz="1400">
                <a:solidFill>
                  <a:srgbClr val="7A7C7F"/>
                </a:solidFill>
                <a:cs typeface="Arial" panose="020B0604020202020204" pitchFamily="34" charset="0"/>
                <a:sym typeface="Arial" panose="020B0604020202020204" pitchFamily="34" charset="0"/>
              </a:rPr>
              <a:t>IT industry and human capital behind the borders and generates demand from beyond the borders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23813"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2"/>
          <p:cNvSpPr txBox="1">
            <a:spLocks noChangeArrowheads="1"/>
          </p:cNvSpPr>
          <p:nvPr/>
        </p:nvSpPr>
        <p:spPr bwMode="auto">
          <a:xfrm>
            <a:off x="563563" y="458788"/>
            <a:ext cx="5957887"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3438"/>
              </a:lnSpc>
              <a:spcBef>
                <a:spcPct val="0"/>
              </a:spcBef>
              <a:buFontTx/>
              <a:buNone/>
            </a:pPr>
            <a:r>
              <a:rPr lang="en-US" altLang="zh-CN" sz="2400" b="1">
                <a:solidFill>
                  <a:srgbClr val="525AA7"/>
                </a:solidFill>
                <a:cs typeface="Arial" panose="020B0604020202020204" pitchFamily="34" charset="0"/>
                <a:sym typeface="Arial" panose="020B0604020202020204" pitchFamily="34" charset="0"/>
              </a:rPr>
              <a:t>PSEB INDUSTRY SUPPORT PROGRAMS</a:t>
            </a:r>
          </a:p>
        </p:txBody>
      </p:sp>
      <p:sp>
        <p:nvSpPr>
          <p:cNvPr id="2" name="Text Box 3"/>
          <p:cNvSpPr txBox="1">
            <a:spLocks noChangeArrowheads="1"/>
          </p:cNvSpPr>
          <p:nvPr/>
        </p:nvSpPr>
        <p:spPr bwMode="auto">
          <a:xfrm>
            <a:off x="1362075" y="5827713"/>
            <a:ext cx="1497013" cy="468312"/>
          </a:xfrm>
          <a:prstGeom prst="rect">
            <a:avLst/>
          </a:prstGeom>
          <a:noFill/>
          <a:ln>
            <a:noFill/>
          </a:ln>
          <a:effectLst/>
        </p:spPr>
        <p:txBody>
          <a:bodyPr lIns="0" tIns="0" rIns="0" bIns="0">
            <a:spAutoFit/>
          </a:bodyPr>
          <a:lstStyle/>
          <a:p>
            <a:pPr eaLnBrk="1" hangingPunct="1">
              <a:lnSpc>
                <a:spcPts val="2000"/>
              </a:lnSpc>
              <a:defRPr/>
            </a:pPr>
            <a:r>
              <a:rPr lang="en-US" altLang="zh-CN" sz="1400" b="1">
                <a:solidFill>
                  <a:srgbClr val="595959"/>
                </a:solidFill>
                <a:cs typeface="Arial" panose="020B0604020202020204" pitchFamily="34" charset="0"/>
                <a:sym typeface="Arial" panose="020B0604020202020204" pitchFamily="34" charset="0"/>
              </a:rPr>
              <a:t>Establishment of</a:t>
            </a:r>
          </a:p>
          <a:p>
            <a:pPr marL="25400" eaLnBrk="1" hangingPunct="1">
              <a:lnSpc>
                <a:spcPts val="1688"/>
              </a:lnSpc>
              <a:defRPr/>
            </a:pPr>
            <a:r>
              <a:rPr lang="en-US" altLang="zh-CN" sz="1400" b="1">
                <a:solidFill>
                  <a:srgbClr val="595959"/>
                </a:solidFill>
                <a:cs typeface="Arial" panose="020B0604020202020204" pitchFamily="34" charset="0"/>
                <a:sym typeface="Arial" panose="020B0604020202020204" pitchFamily="34" charset="0"/>
              </a:rPr>
              <a:t>IT Parks &amp; STPS</a:t>
            </a:r>
          </a:p>
        </p:txBody>
      </p:sp>
      <p:sp>
        <p:nvSpPr>
          <p:cNvPr id="20484" name="Text Box 4"/>
          <p:cNvSpPr txBox="1">
            <a:spLocks noChangeArrowheads="1"/>
          </p:cNvSpPr>
          <p:nvPr/>
        </p:nvSpPr>
        <p:spPr bwMode="auto">
          <a:xfrm>
            <a:off x="3419475" y="5827713"/>
            <a:ext cx="1684338" cy="468312"/>
          </a:xfrm>
          <a:prstGeom prst="rect">
            <a:avLst/>
          </a:prstGeom>
          <a:noFill/>
          <a:ln>
            <a:noFill/>
          </a:ln>
          <a:effectLst/>
        </p:spPr>
        <p:txBody>
          <a:bodyPr lIns="0" tIns="0" rIns="0" bIns="0">
            <a:spAutoFit/>
          </a:bodyPr>
          <a:lstStyle/>
          <a:p>
            <a:pPr eaLnBrk="1" hangingPunct="1">
              <a:lnSpc>
                <a:spcPts val="2000"/>
              </a:lnSpc>
              <a:defRPr/>
            </a:pPr>
            <a:r>
              <a:rPr lang="en-US" altLang="zh-CN" sz="1400" b="1">
                <a:solidFill>
                  <a:srgbClr val="595959"/>
                </a:solidFill>
                <a:cs typeface="Arial" panose="020B0604020202020204" pitchFamily="34" charset="0"/>
                <a:sym typeface="Arial" panose="020B0604020202020204" pitchFamily="34" charset="0"/>
              </a:rPr>
              <a:t>Domestic business</a:t>
            </a:r>
          </a:p>
          <a:p>
            <a:pPr marL="365125" eaLnBrk="1" hangingPunct="1">
              <a:lnSpc>
                <a:spcPts val="1688"/>
              </a:lnSpc>
              <a:defRPr/>
            </a:pPr>
            <a:r>
              <a:rPr lang="en-US" altLang="zh-CN" sz="1400" b="1">
                <a:solidFill>
                  <a:srgbClr val="595959"/>
                </a:solidFill>
                <a:cs typeface="Arial" panose="020B0604020202020204" pitchFamily="34" charset="0"/>
                <a:sym typeface="Arial" panose="020B0604020202020204" pitchFamily="34" charset="0"/>
              </a:rPr>
              <a:t>facilitation</a:t>
            </a:r>
          </a:p>
        </p:txBody>
      </p:sp>
      <p:sp>
        <p:nvSpPr>
          <p:cNvPr id="20485" name="Text Box 5"/>
          <p:cNvSpPr txBox="1">
            <a:spLocks noChangeArrowheads="1"/>
          </p:cNvSpPr>
          <p:nvPr/>
        </p:nvSpPr>
        <p:spPr bwMode="auto">
          <a:xfrm>
            <a:off x="5381625" y="5827713"/>
            <a:ext cx="2019300" cy="468312"/>
          </a:xfrm>
          <a:prstGeom prst="rect">
            <a:avLst/>
          </a:prstGeom>
          <a:noFill/>
          <a:ln>
            <a:noFill/>
          </a:ln>
          <a:effectLst/>
        </p:spPr>
        <p:txBody>
          <a:bodyPr lIns="0" tIns="0" rIns="0" bIns="0">
            <a:spAutoFit/>
          </a:bodyPr>
          <a:lstStyle/>
          <a:p>
            <a:pPr marL="419100" eaLnBrk="1" hangingPunct="1">
              <a:lnSpc>
                <a:spcPts val="2000"/>
              </a:lnSpc>
              <a:defRPr/>
            </a:pPr>
            <a:r>
              <a:rPr lang="en-US" altLang="zh-CN" sz="1400" b="1">
                <a:solidFill>
                  <a:srgbClr val="595959"/>
                </a:solidFill>
                <a:cs typeface="Arial" panose="020B0604020202020204" pitchFamily="34" charset="0"/>
                <a:sym typeface="Arial" panose="020B0604020202020204" pitchFamily="34" charset="0"/>
              </a:rPr>
              <a:t>International</a:t>
            </a:r>
          </a:p>
          <a:p>
            <a:pPr eaLnBrk="1" hangingPunct="1">
              <a:lnSpc>
                <a:spcPts val="1688"/>
              </a:lnSpc>
              <a:defRPr/>
            </a:pPr>
            <a:r>
              <a:rPr lang="en-US" altLang="zh-CN" sz="1400" b="1">
                <a:solidFill>
                  <a:srgbClr val="595959"/>
                </a:solidFill>
                <a:cs typeface="Arial" panose="020B0604020202020204" pitchFamily="34" charset="0"/>
                <a:sym typeface="Arial" panose="020B0604020202020204" pitchFamily="34" charset="0"/>
              </a:rPr>
              <a:t>marketing &amp; promotion</a:t>
            </a:r>
          </a:p>
        </p:txBody>
      </p:sp>
      <p:sp>
        <p:nvSpPr>
          <p:cNvPr id="20486" name="Text Box 6"/>
          <p:cNvSpPr txBox="1">
            <a:spLocks noChangeArrowheads="1"/>
          </p:cNvSpPr>
          <p:nvPr/>
        </p:nvSpPr>
        <p:spPr bwMode="auto">
          <a:xfrm>
            <a:off x="7791450" y="5827713"/>
            <a:ext cx="1525588" cy="468312"/>
          </a:xfrm>
          <a:prstGeom prst="rect">
            <a:avLst/>
          </a:prstGeom>
          <a:noFill/>
          <a:ln>
            <a:noFill/>
          </a:ln>
          <a:effectLst/>
        </p:spPr>
        <p:txBody>
          <a:bodyPr lIns="0" tIns="0" rIns="0" bIns="0">
            <a:spAutoFit/>
          </a:bodyPr>
          <a:lstStyle/>
          <a:p>
            <a:pPr eaLnBrk="1" hangingPunct="1">
              <a:lnSpc>
                <a:spcPts val="2000"/>
              </a:lnSpc>
              <a:defRPr/>
            </a:pPr>
            <a:r>
              <a:rPr lang="en-US" altLang="zh-CN" sz="1400" b="1">
                <a:solidFill>
                  <a:srgbClr val="595959"/>
                </a:solidFill>
                <a:cs typeface="Arial" panose="020B0604020202020204" pitchFamily="34" charset="0"/>
                <a:sym typeface="Arial" panose="020B0604020202020204" pitchFamily="34" charset="0"/>
              </a:rPr>
              <a:t>Industry capacity</a:t>
            </a:r>
          </a:p>
          <a:p>
            <a:pPr marL="385763" eaLnBrk="1" hangingPunct="1">
              <a:lnSpc>
                <a:spcPts val="1688"/>
              </a:lnSpc>
              <a:defRPr/>
            </a:pPr>
            <a:r>
              <a:rPr lang="en-US" altLang="zh-CN" sz="1400" b="1">
                <a:solidFill>
                  <a:srgbClr val="595959"/>
                </a:solidFill>
                <a:cs typeface="Arial" panose="020B0604020202020204" pitchFamily="34" charset="0"/>
                <a:sym typeface="Arial" panose="020B0604020202020204" pitchFamily="34" charset="0"/>
              </a:rPr>
              <a:t>building</a:t>
            </a:r>
          </a:p>
        </p:txBody>
      </p:sp>
      <p:sp>
        <p:nvSpPr>
          <p:cNvPr id="20487" name="Text Box 7"/>
          <p:cNvSpPr txBox="1">
            <a:spLocks noChangeArrowheads="1"/>
          </p:cNvSpPr>
          <p:nvPr/>
        </p:nvSpPr>
        <p:spPr bwMode="auto">
          <a:xfrm>
            <a:off x="9850438" y="5827713"/>
            <a:ext cx="1625600" cy="468312"/>
          </a:xfrm>
          <a:prstGeom prst="rect">
            <a:avLst/>
          </a:prstGeom>
          <a:noFill/>
          <a:ln>
            <a:noFill/>
          </a:ln>
          <a:effectLst/>
        </p:spPr>
        <p:txBody>
          <a:bodyPr lIns="0" tIns="0" rIns="0" bIns="0">
            <a:spAutoFit/>
          </a:bodyPr>
          <a:lstStyle/>
          <a:p>
            <a:pPr eaLnBrk="1" hangingPunct="1">
              <a:lnSpc>
                <a:spcPts val="2000"/>
              </a:lnSpc>
              <a:defRPr/>
            </a:pPr>
            <a:r>
              <a:rPr lang="en-US" altLang="zh-CN" sz="1400" b="1">
                <a:solidFill>
                  <a:srgbClr val="595959"/>
                </a:solidFill>
                <a:cs typeface="Arial" panose="020B0604020202020204" pitchFamily="34" charset="0"/>
                <a:sym typeface="Arial" panose="020B0604020202020204" pitchFamily="34" charset="0"/>
              </a:rPr>
              <a:t>Industry advocacy</a:t>
            </a:r>
          </a:p>
          <a:p>
            <a:pPr marL="123825" eaLnBrk="1" hangingPunct="1">
              <a:lnSpc>
                <a:spcPts val="1688"/>
              </a:lnSpc>
              <a:defRPr/>
            </a:pPr>
            <a:r>
              <a:rPr lang="en-US" altLang="zh-CN" sz="1400" b="1">
                <a:solidFill>
                  <a:srgbClr val="595959"/>
                </a:solidFill>
                <a:cs typeface="Arial" panose="020B0604020202020204" pitchFamily="34" charset="0"/>
                <a:sym typeface="Arial" panose="020B0604020202020204" pitchFamily="34" charset="0"/>
              </a:rPr>
              <a:t>&amp; policy making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10300"/>
            <a:ext cx="51276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Freeform 2"/>
          <p:cNvSpPr>
            <a:spLocks/>
          </p:cNvSpPr>
          <p:nvPr/>
        </p:nvSpPr>
        <p:spPr bwMode="auto">
          <a:xfrm>
            <a:off x="0" y="0"/>
            <a:ext cx="12725400" cy="7150100"/>
          </a:xfrm>
          <a:custGeom>
            <a:avLst/>
            <a:gdLst>
              <a:gd name="T0" fmla="*/ 0 w 8016"/>
              <a:gd name="T1" fmla="*/ 2147483646 h 4504"/>
              <a:gd name="T2" fmla="*/ 2147483646 w 8016"/>
              <a:gd name="T3" fmla="*/ 2147483646 h 4504"/>
              <a:gd name="T4" fmla="*/ 2147483646 w 8016"/>
              <a:gd name="T5" fmla="*/ 0 h 4504"/>
              <a:gd name="T6" fmla="*/ 0 w 8016"/>
              <a:gd name="T7" fmla="*/ 0 h 4504"/>
              <a:gd name="T8" fmla="*/ 0 w 8016"/>
              <a:gd name="T9" fmla="*/ 2147483646 h 4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16" h="4504">
                <a:moveTo>
                  <a:pt x="0" y="4504"/>
                </a:moveTo>
                <a:lnTo>
                  <a:pt x="8016" y="4504"/>
                </a:lnTo>
                <a:lnTo>
                  <a:pt x="8016" y="0"/>
                </a:lnTo>
                <a:lnTo>
                  <a:pt x="0" y="0"/>
                </a:lnTo>
                <a:lnTo>
                  <a:pt x="0" y="4504"/>
                </a:lnTo>
                <a:close/>
              </a:path>
            </a:pathLst>
          </a:custGeom>
          <a:solidFill>
            <a:srgbClr val="FFFFFF"/>
          </a:solidFill>
          <a:ln w="0" cap="flat">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3076"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6175" y="284163"/>
            <a:ext cx="8778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7588" y="279400"/>
            <a:ext cx="942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Freeform 5"/>
          <p:cNvSpPr>
            <a:spLocks/>
          </p:cNvSpPr>
          <p:nvPr/>
        </p:nvSpPr>
        <p:spPr bwMode="auto">
          <a:xfrm>
            <a:off x="4103688" y="677863"/>
            <a:ext cx="5670550" cy="38100"/>
          </a:xfrm>
          <a:custGeom>
            <a:avLst/>
            <a:gdLst>
              <a:gd name="T0" fmla="*/ 2147483646 w 3572"/>
              <a:gd name="T1" fmla="*/ 2147483646 h 24"/>
              <a:gd name="T2" fmla="*/ 0 w 3572"/>
              <a:gd name="T3" fmla="*/ 2147483646 h 24"/>
              <a:gd name="T4" fmla="*/ 0 w 3572"/>
              <a:gd name="T5" fmla="*/ 0 h 24"/>
              <a:gd name="T6" fmla="*/ 2147483646 w 3572"/>
              <a:gd name="T7" fmla="*/ 0 h 24"/>
              <a:gd name="T8" fmla="*/ 2147483646 w 357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2" h="24">
                <a:moveTo>
                  <a:pt x="3572" y="24"/>
                </a:moveTo>
                <a:lnTo>
                  <a:pt x="0" y="24"/>
                </a:lnTo>
                <a:lnTo>
                  <a:pt x="0" y="0"/>
                </a:lnTo>
                <a:lnTo>
                  <a:pt x="3572" y="0"/>
                </a:lnTo>
                <a:lnTo>
                  <a:pt x="3572" y="24"/>
                </a:lnTo>
                <a:close/>
              </a:path>
            </a:pathLst>
          </a:custGeom>
          <a:solidFill>
            <a:srgbClr val="AFB0B0"/>
          </a:solidFill>
          <a:ln w="0" cap="flat">
            <a:solidFill>
              <a:srgbClr val="AFB0B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9" name="Freeform 6"/>
          <p:cNvSpPr>
            <a:spLocks/>
          </p:cNvSpPr>
          <p:nvPr/>
        </p:nvSpPr>
        <p:spPr bwMode="auto">
          <a:xfrm>
            <a:off x="1293813" y="2016125"/>
            <a:ext cx="4768850" cy="4625975"/>
          </a:xfrm>
          <a:custGeom>
            <a:avLst/>
            <a:gdLst>
              <a:gd name="T0" fmla="*/ 2147483646 w 3004"/>
              <a:gd name="T1" fmla="*/ 2147483646 h 2914"/>
              <a:gd name="T2" fmla="*/ 2147483646 w 3004"/>
              <a:gd name="T3" fmla="*/ 2147483646 h 2914"/>
              <a:gd name="T4" fmla="*/ 2147483646 w 3004"/>
              <a:gd name="T5" fmla="*/ 2147483646 h 2914"/>
              <a:gd name="T6" fmla="*/ 2147483646 w 3004"/>
              <a:gd name="T7" fmla="*/ 0 h 2914"/>
              <a:gd name="T8" fmla="*/ 2147483646 w 3004"/>
              <a:gd name="T9" fmla="*/ 2147483646 h 2914"/>
              <a:gd name="T10" fmla="*/ 2147483646 w 3004"/>
              <a:gd name="T11" fmla="*/ 2147483646 h 29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4" h="2914">
                <a:moveTo>
                  <a:pt x="3004" y="1669"/>
                </a:moveTo>
                <a:cubicBezTo>
                  <a:pt x="2808" y="2444"/>
                  <a:pt x="2020" y="2914"/>
                  <a:pt x="1245" y="2717"/>
                </a:cubicBezTo>
                <a:cubicBezTo>
                  <a:pt x="470" y="2521"/>
                  <a:pt x="0" y="1734"/>
                  <a:pt x="196" y="958"/>
                </a:cubicBezTo>
                <a:cubicBezTo>
                  <a:pt x="303" y="536"/>
                  <a:pt x="595" y="183"/>
                  <a:pt x="991" y="0"/>
                </a:cubicBezTo>
                <a:lnTo>
                  <a:pt x="1600" y="1314"/>
                </a:lnTo>
                <a:lnTo>
                  <a:pt x="3004" y="1669"/>
                </a:lnTo>
                <a:close/>
              </a:path>
            </a:pathLst>
          </a:custGeom>
          <a:solidFill>
            <a:srgbClr val="125994"/>
          </a:solidFill>
          <a:ln w="0" cap="flat">
            <a:solidFill>
              <a:srgbClr val="125994"/>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0" name="Freeform 7"/>
          <p:cNvSpPr>
            <a:spLocks/>
          </p:cNvSpPr>
          <p:nvPr/>
        </p:nvSpPr>
        <p:spPr bwMode="auto">
          <a:xfrm>
            <a:off x="2881313" y="1736725"/>
            <a:ext cx="1392237" cy="2347913"/>
          </a:xfrm>
          <a:custGeom>
            <a:avLst/>
            <a:gdLst>
              <a:gd name="T0" fmla="*/ 0 w 877"/>
              <a:gd name="T1" fmla="*/ 2147483646 h 1479"/>
              <a:gd name="T2" fmla="*/ 2147483646 w 877"/>
              <a:gd name="T3" fmla="*/ 2147483646 h 1479"/>
              <a:gd name="T4" fmla="*/ 2147483646 w 877"/>
              <a:gd name="T5" fmla="*/ 2147483646 h 1479"/>
              <a:gd name="T6" fmla="*/ 0 w 877"/>
              <a:gd name="T7" fmla="*/ 2147483646 h 14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7" h="1479">
                <a:moveTo>
                  <a:pt x="0" y="165"/>
                </a:moveTo>
                <a:cubicBezTo>
                  <a:pt x="274" y="38"/>
                  <a:pt x="580" y="0"/>
                  <a:pt x="876" y="56"/>
                </a:cubicBezTo>
                <a:lnTo>
                  <a:pt x="609" y="1479"/>
                </a:lnTo>
                <a:lnTo>
                  <a:pt x="0" y="165"/>
                </a:lnTo>
                <a:close/>
              </a:path>
            </a:pathLst>
          </a:custGeom>
          <a:solidFill>
            <a:srgbClr val="2065B1"/>
          </a:solidFill>
          <a:ln w="0" cap="flat">
            <a:solidFill>
              <a:srgbClr val="2065B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1" name="Freeform 8"/>
          <p:cNvSpPr>
            <a:spLocks/>
          </p:cNvSpPr>
          <p:nvPr/>
        </p:nvSpPr>
        <p:spPr bwMode="auto">
          <a:xfrm>
            <a:off x="3848100" y="1825625"/>
            <a:ext cx="1528763" cy="2259013"/>
          </a:xfrm>
          <a:custGeom>
            <a:avLst/>
            <a:gdLst>
              <a:gd name="T0" fmla="*/ 2147483646 w 963"/>
              <a:gd name="T1" fmla="*/ 0 h 1423"/>
              <a:gd name="T2" fmla="*/ 2147483646 w 963"/>
              <a:gd name="T3" fmla="*/ 2147483646 h 1423"/>
              <a:gd name="T4" fmla="*/ 0 w 963"/>
              <a:gd name="T5" fmla="*/ 2147483646 h 1423"/>
              <a:gd name="T6" fmla="*/ 2147483646 w 963"/>
              <a:gd name="T7" fmla="*/ 0 h 14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3" h="1423">
                <a:moveTo>
                  <a:pt x="267" y="0"/>
                </a:moveTo>
                <a:cubicBezTo>
                  <a:pt x="526" y="49"/>
                  <a:pt x="766" y="166"/>
                  <a:pt x="963" y="341"/>
                </a:cubicBezTo>
                <a:lnTo>
                  <a:pt x="0" y="1423"/>
                </a:lnTo>
                <a:lnTo>
                  <a:pt x="267" y="0"/>
                </a:lnTo>
                <a:close/>
              </a:path>
            </a:pathLst>
          </a:custGeom>
          <a:solidFill>
            <a:srgbClr val="1B84C2"/>
          </a:solidFill>
          <a:ln w="0" cap="flat">
            <a:solidFill>
              <a:srgbClr val="1B84C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2" name="Freeform 9"/>
          <p:cNvSpPr>
            <a:spLocks/>
          </p:cNvSpPr>
          <p:nvPr/>
        </p:nvSpPr>
        <p:spPr bwMode="auto">
          <a:xfrm>
            <a:off x="3848100" y="2366963"/>
            <a:ext cx="1901825" cy="1717675"/>
          </a:xfrm>
          <a:custGeom>
            <a:avLst/>
            <a:gdLst>
              <a:gd name="T0" fmla="*/ 2147483646 w 1198"/>
              <a:gd name="T1" fmla="*/ 0 h 1082"/>
              <a:gd name="T2" fmla="*/ 2147483646 w 1198"/>
              <a:gd name="T3" fmla="*/ 2147483646 h 1082"/>
              <a:gd name="T4" fmla="*/ 0 w 1198"/>
              <a:gd name="T5" fmla="*/ 2147483646 h 1082"/>
              <a:gd name="T6" fmla="*/ 2147483646 w 1198"/>
              <a:gd name="T7" fmla="*/ 0 h 10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8" h="1082">
                <a:moveTo>
                  <a:pt x="963" y="0"/>
                </a:moveTo>
                <a:cubicBezTo>
                  <a:pt x="1052" y="79"/>
                  <a:pt x="1131" y="170"/>
                  <a:pt x="1198" y="268"/>
                </a:cubicBezTo>
                <a:lnTo>
                  <a:pt x="0" y="1082"/>
                </a:lnTo>
                <a:lnTo>
                  <a:pt x="963" y="0"/>
                </a:lnTo>
                <a:close/>
              </a:path>
            </a:pathLst>
          </a:custGeom>
          <a:solidFill>
            <a:srgbClr val="1F99BA"/>
          </a:solidFill>
          <a:ln w="0" cap="flat">
            <a:solidFill>
              <a:srgbClr val="1F99B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3" name="Freeform 10"/>
          <p:cNvSpPr>
            <a:spLocks/>
          </p:cNvSpPr>
          <p:nvPr/>
        </p:nvSpPr>
        <p:spPr bwMode="auto">
          <a:xfrm>
            <a:off x="3848100" y="2792413"/>
            <a:ext cx="2119313" cy="1292225"/>
          </a:xfrm>
          <a:custGeom>
            <a:avLst/>
            <a:gdLst>
              <a:gd name="T0" fmla="*/ 2147483646 w 1335"/>
              <a:gd name="T1" fmla="*/ 0 h 814"/>
              <a:gd name="T2" fmla="*/ 2147483646 w 1335"/>
              <a:gd name="T3" fmla="*/ 2147483646 h 814"/>
              <a:gd name="T4" fmla="*/ 0 w 1335"/>
              <a:gd name="T5" fmla="*/ 2147483646 h 814"/>
              <a:gd name="T6" fmla="*/ 2147483646 w 1335"/>
              <a:gd name="T7" fmla="*/ 0 h 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5" h="814">
                <a:moveTo>
                  <a:pt x="1198" y="0"/>
                </a:moveTo>
                <a:cubicBezTo>
                  <a:pt x="1252" y="79"/>
                  <a:pt x="1298" y="164"/>
                  <a:pt x="1335" y="252"/>
                </a:cubicBezTo>
                <a:lnTo>
                  <a:pt x="0" y="813"/>
                </a:lnTo>
                <a:lnTo>
                  <a:pt x="1198" y="0"/>
                </a:lnTo>
                <a:close/>
              </a:path>
            </a:pathLst>
          </a:custGeom>
          <a:solidFill>
            <a:srgbClr val="23A5B6"/>
          </a:solidFill>
          <a:ln w="0" cap="flat">
            <a:solidFill>
              <a:srgbClr val="23A5B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4" name="Freeform 11"/>
          <p:cNvSpPr>
            <a:spLocks/>
          </p:cNvSpPr>
          <p:nvPr/>
        </p:nvSpPr>
        <p:spPr bwMode="auto">
          <a:xfrm>
            <a:off x="3848100" y="3192463"/>
            <a:ext cx="2228850" cy="892175"/>
          </a:xfrm>
          <a:custGeom>
            <a:avLst/>
            <a:gdLst>
              <a:gd name="T0" fmla="*/ 2147483646 w 1404"/>
              <a:gd name="T1" fmla="*/ 0 h 562"/>
              <a:gd name="T2" fmla="*/ 2147483646 w 1404"/>
              <a:gd name="T3" fmla="*/ 2147483646 h 562"/>
              <a:gd name="T4" fmla="*/ 0 w 1404"/>
              <a:gd name="T5" fmla="*/ 2147483646 h 562"/>
              <a:gd name="T6" fmla="*/ 2147483646 w 1404"/>
              <a:gd name="T7" fmla="*/ 0 h 5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4" h="562">
                <a:moveTo>
                  <a:pt x="1335" y="0"/>
                </a:moveTo>
                <a:cubicBezTo>
                  <a:pt x="1363" y="67"/>
                  <a:pt x="1386" y="136"/>
                  <a:pt x="1404" y="207"/>
                </a:cubicBezTo>
                <a:lnTo>
                  <a:pt x="0" y="562"/>
                </a:lnTo>
                <a:lnTo>
                  <a:pt x="1335" y="0"/>
                </a:lnTo>
                <a:close/>
              </a:path>
            </a:pathLst>
          </a:custGeom>
          <a:solidFill>
            <a:srgbClr val="2FBEBD"/>
          </a:solidFill>
          <a:ln w="0" cap="flat">
            <a:solidFill>
              <a:srgbClr val="2FBEBD"/>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5" name="Freeform 12"/>
          <p:cNvSpPr>
            <a:spLocks/>
          </p:cNvSpPr>
          <p:nvPr/>
        </p:nvSpPr>
        <p:spPr bwMode="auto">
          <a:xfrm>
            <a:off x="3848100" y="3521075"/>
            <a:ext cx="2322513" cy="1127125"/>
          </a:xfrm>
          <a:custGeom>
            <a:avLst/>
            <a:gdLst>
              <a:gd name="T0" fmla="*/ 2147483646 w 1463"/>
              <a:gd name="T1" fmla="*/ 0 h 710"/>
              <a:gd name="T2" fmla="*/ 2147483646 w 1463"/>
              <a:gd name="T3" fmla="*/ 2147483646 h 710"/>
              <a:gd name="T4" fmla="*/ 0 w 1463"/>
              <a:gd name="T5" fmla="*/ 2147483646 h 710"/>
              <a:gd name="T6" fmla="*/ 2147483646 w 1463"/>
              <a:gd name="T7" fmla="*/ 0 h 7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3" h="710">
                <a:moveTo>
                  <a:pt x="1404" y="0"/>
                </a:moveTo>
                <a:cubicBezTo>
                  <a:pt x="1463" y="233"/>
                  <a:pt x="1463" y="477"/>
                  <a:pt x="1404" y="710"/>
                </a:cubicBezTo>
                <a:lnTo>
                  <a:pt x="0" y="355"/>
                </a:lnTo>
                <a:lnTo>
                  <a:pt x="1404" y="0"/>
                </a:lnTo>
                <a:close/>
              </a:path>
            </a:pathLst>
          </a:custGeom>
          <a:solidFill>
            <a:srgbClr val="8FD2C9"/>
          </a:solidFill>
          <a:ln w="0" cap="flat">
            <a:solidFill>
              <a:srgbClr val="8FD2C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6" name="Freeform 13"/>
          <p:cNvSpPr>
            <a:spLocks/>
          </p:cNvSpPr>
          <p:nvPr/>
        </p:nvSpPr>
        <p:spPr bwMode="auto">
          <a:xfrm>
            <a:off x="7199313" y="2690813"/>
            <a:ext cx="1387475" cy="771525"/>
          </a:xfrm>
          <a:custGeom>
            <a:avLst/>
            <a:gdLst>
              <a:gd name="T0" fmla="*/ 0 w 874"/>
              <a:gd name="T1" fmla="*/ 0 h 486"/>
              <a:gd name="T2" fmla="*/ 2147483646 w 874"/>
              <a:gd name="T3" fmla="*/ 0 h 486"/>
              <a:gd name="T4" fmla="*/ 2147483646 w 874"/>
              <a:gd name="T5" fmla="*/ 2147483646 h 486"/>
              <a:gd name="T6" fmla="*/ 0 w 874"/>
              <a:gd name="T7" fmla="*/ 2147483646 h 486"/>
              <a:gd name="T8" fmla="*/ 0 w 874"/>
              <a:gd name="T9" fmla="*/ 0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4" h="486">
                <a:moveTo>
                  <a:pt x="0" y="0"/>
                </a:moveTo>
                <a:lnTo>
                  <a:pt x="874" y="0"/>
                </a:lnTo>
                <a:lnTo>
                  <a:pt x="874" y="486"/>
                </a:lnTo>
                <a:lnTo>
                  <a:pt x="0" y="486"/>
                </a:lnTo>
                <a:lnTo>
                  <a:pt x="0" y="0"/>
                </a:lnTo>
                <a:close/>
              </a:path>
            </a:pathLst>
          </a:custGeom>
          <a:solidFill>
            <a:srgbClr val="7BCCCA"/>
          </a:solidFill>
          <a:ln w="0" cap="flat">
            <a:solidFill>
              <a:srgbClr val="7BCCC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7" name="Freeform 14"/>
          <p:cNvSpPr>
            <a:spLocks/>
          </p:cNvSpPr>
          <p:nvPr/>
        </p:nvSpPr>
        <p:spPr bwMode="auto">
          <a:xfrm>
            <a:off x="7199313" y="3462338"/>
            <a:ext cx="1387475" cy="771525"/>
          </a:xfrm>
          <a:custGeom>
            <a:avLst/>
            <a:gdLst>
              <a:gd name="T0" fmla="*/ 0 w 874"/>
              <a:gd name="T1" fmla="*/ 0 h 486"/>
              <a:gd name="T2" fmla="*/ 2147483646 w 874"/>
              <a:gd name="T3" fmla="*/ 0 h 486"/>
              <a:gd name="T4" fmla="*/ 2147483646 w 874"/>
              <a:gd name="T5" fmla="*/ 2147483646 h 486"/>
              <a:gd name="T6" fmla="*/ 0 w 874"/>
              <a:gd name="T7" fmla="*/ 2147483646 h 486"/>
              <a:gd name="T8" fmla="*/ 0 w 874"/>
              <a:gd name="T9" fmla="*/ 0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4" h="486">
                <a:moveTo>
                  <a:pt x="0" y="0"/>
                </a:moveTo>
                <a:lnTo>
                  <a:pt x="874" y="0"/>
                </a:lnTo>
                <a:lnTo>
                  <a:pt x="874" y="486"/>
                </a:lnTo>
                <a:lnTo>
                  <a:pt x="0" y="486"/>
                </a:lnTo>
                <a:lnTo>
                  <a:pt x="0" y="0"/>
                </a:lnTo>
                <a:close/>
              </a:path>
            </a:pathLst>
          </a:custGeom>
          <a:solidFill>
            <a:srgbClr val="5DC4BF"/>
          </a:solidFill>
          <a:ln w="0" cap="flat">
            <a:solidFill>
              <a:srgbClr val="5DC4B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8" name="Freeform 15"/>
          <p:cNvSpPr>
            <a:spLocks/>
          </p:cNvSpPr>
          <p:nvPr/>
        </p:nvSpPr>
        <p:spPr bwMode="auto">
          <a:xfrm>
            <a:off x="7199313" y="4233863"/>
            <a:ext cx="1387475" cy="731837"/>
          </a:xfrm>
          <a:custGeom>
            <a:avLst/>
            <a:gdLst>
              <a:gd name="T0" fmla="*/ 0 w 874"/>
              <a:gd name="T1" fmla="*/ 0 h 461"/>
              <a:gd name="T2" fmla="*/ 2147483646 w 874"/>
              <a:gd name="T3" fmla="*/ 0 h 461"/>
              <a:gd name="T4" fmla="*/ 2147483646 w 874"/>
              <a:gd name="T5" fmla="*/ 2147483646 h 461"/>
              <a:gd name="T6" fmla="*/ 0 w 874"/>
              <a:gd name="T7" fmla="*/ 2147483646 h 461"/>
              <a:gd name="T8" fmla="*/ 0 w 874"/>
              <a:gd name="T9" fmla="*/ 0 h 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4" h="461">
                <a:moveTo>
                  <a:pt x="0" y="0"/>
                </a:moveTo>
                <a:lnTo>
                  <a:pt x="874" y="0"/>
                </a:lnTo>
                <a:lnTo>
                  <a:pt x="874" y="461"/>
                </a:lnTo>
                <a:lnTo>
                  <a:pt x="0" y="461"/>
                </a:lnTo>
                <a:lnTo>
                  <a:pt x="0" y="0"/>
                </a:lnTo>
                <a:close/>
              </a:path>
            </a:pathLst>
          </a:custGeom>
          <a:solidFill>
            <a:srgbClr val="3CA49D"/>
          </a:solidFill>
          <a:ln w="0" cap="flat">
            <a:solidFill>
              <a:srgbClr val="3CA49D"/>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9" name="Freeform 16"/>
          <p:cNvSpPr>
            <a:spLocks/>
          </p:cNvSpPr>
          <p:nvPr/>
        </p:nvSpPr>
        <p:spPr bwMode="auto">
          <a:xfrm>
            <a:off x="7199313" y="4965700"/>
            <a:ext cx="1387475" cy="488950"/>
          </a:xfrm>
          <a:custGeom>
            <a:avLst/>
            <a:gdLst>
              <a:gd name="T0" fmla="*/ 0 w 874"/>
              <a:gd name="T1" fmla="*/ 0 h 308"/>
              <a:gd name="T2" fmla="*/ 2147483646 w 874"/>
              <a:gd name="T3" fmla="*/ 0 h 308"/>
              <a:gd name="T4" fmla="*/ 2147483646 w 874"/>
              <a:gd name="T5" fmla="*/ 2147483646 h 308"/>
              <a:gd name="T6" fmla="*/ 0 w 874"/>
              <a:gd name="T7" fmla="*/ 2147483646 h 308"/>
              <a:gd name="T8" fmla="*/ 0 w 874"/>
              <a:gd name="T9" fmla="*/ 0 h 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4" h="308">
                <a:moveTo>
                  <a:pt x="0" y="0"/>
                </a:moveTo>
                <a:lnTo>
                  <a:pt x="874" y="0"/>
                </a:lnTo>
                <a:lnTo>
                  <a:pt x="874" y="308"/>
                </a:lnTo>
                <a:lnTo>
                  <a:pt x="0" y="308"/>
                </a:lnTo>
                <a:lnTo>
                  <a:pt x="0" y="0"/>
                </a:lnTo>
                <a:close/>
              </a:path>
            </a:pathLst>
          </a:custGeom>
          <a:solidFill>
            <a:srgbClr val="287B76"/>
          </a:solidFill>
          <a:ln w="0" cap="flat">
            <a:solidFill>
              <a:srgbClr val="287B7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0" name="Freeform 17"/>
          <p:cNvSpPr>
            <a:spLocks/>
          </p:cNvSpPr>
          <p:nvPr/>
        </p:nvSpPr>
        <p:spPr bwMode="auto">
          <a:xfrm>
            <a:off x="9598025" y="2727325"/>
            <a:ext cx="436563" cy="127000"/>
          </a:xfrm>
          <a:custGeom>
            <a:avLst/>
            <a:gdLst>
              <a:gd name="T0" fmla="*/ 0 w 275"/>
              <a:gd name="T1" fmla="*/ 0 h 80"/>
              <a:gd name="T2" fmla="*/ 2147483646 w 275"/>
              <a:gd name="T3" fmla="*/ 0 h 80"/>
              <a:gd name="T4" fmla="*/ 2147483646 w 275"/>
              <a:gd name="T5" fmla="*/ 2147483646 h 80"/>
              <a:gd name="T6" fmla="*/ 0 w 275"/>
              <a:gd name="T7" fmla="*/ 2147483646 h 80"/>
              <a:gd name="T8" fmla="*/ 0 w 275"/>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80">
                <a:moveTo>
                  <a:pt x="0" y="0"/>
                </a:moveTo>
                <a:lnTo>
                  <a:pt x="275" y="0"/>
                </a:lnTo>
                <a:lnTo>
                  <a:pt x="275" y="80"/>
                </a:lnTo>
                <a:lnTo>
                  <a:pt x="0" y="80"/>
                </a:lnTo>
                <a:lnTo>
                  <a:pt x="0" y="0"/>
                </a:lnTo>
                <a:close/>
              </a:path>
            </a:pathLst>
          </a:custGeom>
          <a:solidFill>
            <a:srgbClr val="125994"/>
          </a:solidFill>
          <a:ln w="0" cap="flat">
            <a:solidFill>
              <a:srgbClr val="125994"/>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1" name="Freeform 18"/>
          <p:cNvSpPr>
            <a:spLocks/>
          </p:cNvSpPr>
          <p:nvPr/>
        </p:nvSpPr>
        <p:spPr bwMode="auto">
          <a:xfrm>
            <a:off x="9598025" y="3021013"/>
            <a:ext cx="436563" cy="127000"/>
          </a:xfrm>
          <a:custGeom>
            <a:avLst/>
            <a:gdLst>
              <a:gd name="T0" fmla="*/ 0 w 275"/>
              <a:gd name="T1" fmla="*/ 0 h 80"/>
              <a:gd name="T2" fmla="*/ 2147483646 w 275"/>
              <a:gd name="T3" fmla="*/ 0 h 80"/>
              <a:gd name="T4" fmla="*/ 2147483646 w 275"/>
              <a:gd name="T5" fmla="*/ 2147483646 h 80"/>
              <a:gd name="T6" fmla="*/ 0 w 275"/>
              <a:gd name="T7" fmla="*/ 2147483646 h 80"/>
              <a:gd name="T8" fmla="*/ 0 w 275"/>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80">
                <a:moveTo>
                  <a:pt x="0" y="0"/>
                </a:moveTo>
                <a:lnTo>
                  <a:pt x="275" y="0"/>
                </a:lnTo>
                <a:lnTo>
                  <a:pt x="275" y="80"/>
                </a:lnTo>
                <a:lnTo>
                  <a:pt x="0" y="80"/>
                </a:lnTo>
                <a:lnTo>
                  <a:pt x="0" y="0"/>
                </a:lnTo>
                <a:close/>
              </a:path>
            </a:pathLst>
          </a:custGeom>
          <a:solidFill>
            <a:srgbClr val="2065B1"/>
          </a:solidFill>
          <a:ln w="0" cap="flat">
            <a:solidFill>
              <a:srgbClr val="2065B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2" name="Freeform 19"/>
          <p:cNvSpPr>
            <a:spLocks/>
          </p:cNvSpPr>
          <p:nvPr/>
        </p:nvSpPr>
        <p:spPr bwMode="auto">
          <a:xfrm>
            <a:off x="9598025" y="3314700"/>
            <a:ext cx="436563" cy="127000"/>
          </a:xfrm>
          <a:custGeom>
            <a:avLst/>
            <a:gdLst>
              <a:gd name="T0" fmla="*/ 0 w 275"/>
              <a:gd name="T1" fmla="*/ 0 h 80"/>
              <a:gd name="T2" fmla="*/ 2147483646 w 275"/>
              <a:gd name="T3" fmla="*/ 0 h 80"/>
              <a:gd name="T4" fmla="*/ 2147483646 w 275"/>
              <a:gd name="T5" fmla="*/ 2147483646 h 80"/>
              <a:gd name="T6" fmla="*/ 0 w 275"/>
              <a:gd name="T7" fmla="*/ 2147483646 h 80"/>
              <a:gd name="T8" fmla="*/ 0 w 275"/>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80">
                <a:moveTo>
                  <a:pt x="0" y="0"/>
                </a:moveTo>
                <a:lnTo>
                  <a:pt x="275" y="0"/>
                </a:lnTo>
                <a:lnTo>
                  <a:pt x="275" y="80"/>
                </a:lnTo>
                <a:lnTo>
                  <a:pt x="0" y="80"/>
                </a:lnTo>
                <a:lnTo>
                  <a:pt x="0" y="0"/>
                </a:lnTo>
                <a:close/>
              </a:path>
            </a:pathLst>
          </a:custGeom>
          <a:solidFill>
            <a:srgbClr val="1B84C2"/>
          </a:solidFill>
          <a:ln w="0" cap="flat">
            <a:solidFill>
              <a:srgbClr val="1B84C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3" name="Freeform 20"/>
          <p:cNvSpPr>
            <a:spLocks/>
          </p:cNvSpPr>
          <p:nvPr/>
        </p:nvSpPr>
        <p:spPr bwMode="auto">
          <a:xfrm>
            <a:off x="9598025" y="3608388"/>
            <a:ext cx="436563" cy="127000"/>
          </a:xfrm>
          <a:custGeom>
            <a:avLst/>
            <a:gdLst>
              <a:gd name="T0" fmla="*/ 0 w 275"/>
              <a:gd name="T1" fmla="*/ 0 h 80"/>
              <a:gd name="T2" fmla="*/ 2147483646 w 275"/>
              <a:gd name="T3" fmla="*/ 0 h 80"/>
              <a:gd name="T4" fmla="*/ 2147483646 w 275"/>
              <a:gd name="T5" fmla="*/ 2147483646 h 80"/>
              <a:gd name="T6" fmla="*/ 0 w 275"/>
              <a:gd name="T7" fmla="*/ 2147483646 h 80"/>
              <a:gd name="T8" fmla="*/ 0 w 275"/>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80">
                <a:moveTo>
                  <a:pt x="0" y="0"/>
                </a:moveTo>
                <a:lnTo>
                  <a:pt x="275" y="0"/>
                </a:lnTo>
                <a:lnTo>
                  <a:pt x="275" y="80"/>
                </a:lnTo>
                <a:lnTo>
                  <a:pt x="0" y="80"/>
                </a:lnTo>
                <a:lnTo>
                  <a:pt x="0" y="0"/>
                </a:lnTo>
                <a:close/>
              </a:path>
            </a:pathLst>
          </a:custGeom>
          <a:solidFill>
            <a:srgbClr val="1F99BA"/>
          </a:solidFill>
          <a:ln w="0" cap="flat">
            <a:solidFill>
              <a:srgbClr val="1F99B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4" name="Freeform 21"/>
          <p:cNvSpPr>
            <a:spLocks/>
          </p:cNvSpPr>
          <p:nvPr/>
        </p:nvSpPr>
        <p:spPr bwMode="auto">
          <a:xfrm>
            <a:off x="9598025" y="3903663"/>
            <a:ext cx="436563" cy="125412"/>
          </a:xfrm>
          <a:custGeom>
            <a:avLst/>
            <a:gdLst>
              <a:gd name="T0" fmla="*/ 0 w 275"/>
              <a:gd name="T1" fmla="*/ 0 h 79"/>
              <a:gd name="T2" fmla="*/ 2147483646 w 275"/>
              <a:gd name="T3" fmla="*/ 0 h 79"/>
              <a:gd name="T4" fmla="*/ 2147483646 w 275"/>
              <a:gd name="T5" fmla="*/ 2147483646 h 79"/>
              <a:gd name="T6" fmla="*/ 0 w 275"/>
              <a:gd name="T7" fmla="*/ 2147483646 h 79"/>
              <a:gd name="T8" fmla="*/ 0 w 275"/>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79">
                <a:moveTo>
                  <a:pt x="0" y="0"/>
                </a:moveTo>
                <a:lnTo>
                  <a:pt x="275" y="0"/>
                </a:lnTo>
                <a:lnTo>
                  <a:pt x="275" y="80"/>
                </a:lnTo>
                <a:lnTo>
                  <a:pt x="0" y="80"/>
                </a:lnTo>
                <a:lnTo>
                  <a:pt x="0" y="0"/>
                </a:lnTo>
                <a:close/>
              </a:path>
            </a:pathLst>
          </a:custGeom>
          <a:solidFill>
            <a:srgbClr val="23A5B6"/>
          </a:solidFill>
          <a:ln w="0" cap="flat">
            <a:solidFill>
              <a:srgbClr val="23A5B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5" name="Freeform 22"/>
          <p:cNvSpPr>
            <a:spLocks/>
          </p:cNvSpPr>
          <p:nvPr/>
        </p:nvSpPr>
        <p:spPr bwMode="auto">
          <a:xfrm>
            <a:off x="9598025" y="4202113"/>
            <a:ext cx="436563" cy="117475"/>
          </a:xfrm>
          <a:custGeom>
            <a:avLst/>
            <a:gdLst>
              <a:gd name="T0" fmla="*/ 0 w 275"/>
              <a:gd name="T1" fmla="*/ 0 h 74"/>
              <a:gd name="T2" fmla="*/ 2147483646 w 275"/>
              <a:gd name="T3" fmla="*/ 0 h 74"/>
              <a:gd name="T4" fmla="*/ 2147483646 w 275"/>
              <a:gd name="T5" fmla="*/ 2147483646 h 74"/>
              <a:gd name="T6" fmla="*/ 0 w 275"/>
              <a:gd name="T7" fmla="*/ 2147483646 h 74"/>
              <a:gd name="T8" fmla="*/ 0 w 275"/>
              <a:gd name="T9" fmla="*/ 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74">
                <a:moveTo>
                  <a:pt x="0" y="0"/>
                </a:moveTo>
                <a:lnTo>
                  <a:pt x="275" y="0"/>
                </a:lnTo>
                <a:lnTo>
                  <a:pt x="275" y="74"/>
                </a:lnTo>
                <a:lnTo>
                  <a:pt x="0" y="74"/>
                </a:lnTo>
                <a:lnTo>
                  <a:pt x="0" y="0"/>
                </a:lnTo>
                <a:close/>
              </a:path>
            </a:pathLst>
          </a:custGeom>
          <a:solidFill>
            <a:srgbClr val="2FBEBD"/>
          </a:solidFill>
          <a:ln w="0" cap="flat">
            <a:solidFill>
              <a:srgbClr val="2FBEBD"/>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6" name="Freeform 23"/>
          <p:cNvSpPr>
            <a:spLocks/>
          </p:cNvSpPr>
          <p:nvPr/>
        </p:nvSpPr>
        <p:spPr bwMode="auto">
          <a:xfrm>
            <a:off x="9598025" y="4495800"/>
            <a:ext cx="436563" cy="117475"/>
          </a:xfrm>
          <a:custGeom>
            <a:avLst/>
            <a:gdLst>
              <a:gd name="T0" fmla="*/ 0 w 275"/>
              <a:gd name="T1" fmla="*/ 0 h 74"/>
              <a:gd name="T2" fmla="*/ 2147483646 w 275"/>
              <a:gd name="T3" fmla="*/ 0 h 74"/>
              <a:gd name="T4" fmla="*/ 2147483646 w 275"/>
              <a:gd name="T5" fmla="*/ 2147483646 h 74"/>
              <a:gd name="T6" fmla="*/ 0 w 275"/>
              <a:gd name="T7" fmla="*/ 2147483646 h 74"/>
              <a:gd name="T8" fmla="*/ 0 w 275"/>
              <a:gd name="T9" fmla="*/ 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74">
                <a:moveTo>
                  <a:pt x="0" y="0"/>
                </a:moveTo>
                <a:lnTo>
                  <a:pt x="275" y="0"/>
                </a:lnTo>
                <a:lnTo>
                  <a:pt x="275" y="74"/>
                </a:lnTo>
                <a:lnTo>
                  <a:pt x="0" y="74"/>
                </a:lnTo>
                <a:lnTo>
                  <a:pt x="0" y="0"/>
                </a:lnTo>
                <a:close/>
              </a:path>
            </a:pathLst>
          </a:custGeom>
          <a:solidFill>
            <a:srgbClr val="7BCCCA"/>
          </a:solidFill>
          <a:ln w="0" cap="flat">
            <a:solidFill>
              <a:srgbClr val="7BCCC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7" name="Freeform 24"/>
          <p:cNvSpPr>
            <a:spLocks/>
          </p:cNvSpPr>
          <p:nvPr/>
        </p:nvSpPr>
        <p:spPr bwMode="auto">
          <a:xfrm>
            <a:off x="9598025" y="4789488"/>
            <a:ext cx="436563" cy="117475"/>
          </a:xfrm>
          <a:custGeom>
            <a:avLst/>
            <a:gdLst>
              <a:gd name="T0" fmla="*/ 0 w 275"/>
              <a:gd name="T1" fmla="*/ 0 h 74"/>
              <a:gd name="T2" fmla="*/ 2147483646 w 275"/>
              <a:gd name="T3" fmla="*/ 0 h 74"/>
              <a:gd name="T4" fmla="*/ 2147483646 w 275"/>
              <a:gd name="T5" fmla="*/ 2147483646 h 74"/>
              <a:gd name="T6" fmla="*/ 0 w 275"/>
              <a:gd name="T7" fmla="*/ 2147483646 h 74"/>
              <a:gd name="T8" fmla="*/ 0 w 275"/>
              <a:gd name="T9" fmla="*/ 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74">
                <a:moveTo>
                  <a:pt x="0" y="0"/>
                </a:moveTo>
                <a:lnTo>
                  <a:pt x="275" y="0"/>
                </a:lnTo>
                <a:lnTo>
                  <a:pt x="275" y="74"/>
                </a:lnTo>
                <a:lnTo>
                  <a:pt x="0" y="74"/>
                </a:lnTo>
                <a:lnTo>
                  <a:pt x="0" y="0"/>
                </a:lnTo>
                <a:close/>
              </a:path>
            </a:pathLst>
          </a:custGeom>
          <a:solidFill>
            <a:srgbClr val="5DC4BF"/>
          </a:solidFill>
          <a:ln w="0" cap="flat">
            <a:solidFill>
              <a:srgbClr val="5DC4B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8" name="Freeform 25"/>
          <p:cNvSpPr>
            <a:spLocks/>
          </p:cNvSpPr>
          <p:nvPr/>
        </p:nvSpPr>
        <p:spPr bwMode="auto">
          <a:xfrm>
            <a:off x="9598025" y="5083175"/>
            <a:ext cx="436563" cy="117475"/>
          </a:xfrm>
          <a:custGeom>
            <a:avLst/>
            <a:gdLst>
              <a:gd name="T0" fmla="*/ 0 w 275"/>
              <a:gd name="T1" fmla="*/ 0 h 74"/>
              <a:gd name="T2" fmla="*/ 2147483646 w 275"/>
              <a:gd name="T3" fmla="*/ 0 h 74"/>
              <a:gd name="T4" fmla="*/ 2147483646 w 275"/>
              <a:gd name="T5" fmla="*/ 2147483646 h 74"/>
              <a:gd name="T6" fmla="*/ 0 w 275"/>
              <a:gd name="T7" fmla="*/ 2147483646 h 74"/>
              <a:gd name="T8" fmla="*/ 0 w 275"/>
              <a:gd name="T9" fmla="*/ 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74">
                <a:moveTo>
                  <a:pt x="0" y="0"/>
                </a:moveTo>
                <a:lnTo>
                  <a:pt x="275" y="0"/>
                </a:lnTo>
                <a:lnTo>
                  <a:pt x="275" y="74"/>
                </a:lnTo>
                <a:lnTo>
                  <a:pt x="0" y="74"/>
                </a:lnTo>
                <a:lnTo>
                  <a:pt x="0" y="0"/>
                </a:lnTo>
                <a:close/>
              </a:path>
            </a:pathLst>
          </a:custGeom>
          <a:solidFill>
            <a:srgbClr val="3CA49D"/>
          </a:solidFill>
          <a:ln w="0" cap="flat">
            <a:solidFill>
              <a:srgbClr val="3CA49D"/>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9" name="Freeform 26"/>
          <p:cNvSpPr>
            <a:spLocks/>
          </p:cNvSpPr>
          <p:nvPr/>
        </p:nvSpPr>
        <p:spPr bwMode="auto">
          <a:xfrm>
            <a:off x="9598025" y="5376863"/>
            <a:ext cx="436563" cy="117475"/>
          </a:xfrm>
          <a:custGeom>
            <a:avLst/>
            <a:gdLst>
              <a:gd name="T0" fmla="*/ 0 w 275"/>
              <a:gd name="T1" fmla="*/ 0 h 74"/>
              <a:gd name="T2" fmla="*/ 2147483646 w 275"/>
              <a:gd name="T3" fmla="*/ 0 h 74"/>
              <a:gd name="T4" fmla="*/ 2147483646 w 275"/>
              <a:gd name="T5" fmla="*/ 2147483646 h 74"/>
              <a:gd name="T6" fmla="*/ 0 w 275"/>
              <a:gd name="T7" fmla="*/ 2147483646 h 74"/>
              <a:gd name="T8" fmla="*/ 0 w 275"/>
              <a:gd name="T9" fmla="*/ 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74">
                <a:moveTo>
                  <a:pt x="0" y="0"/>
                </a:moveTo>
                <a:lnTo>
                  <a:pt x="275" y="0"/>
                </a:lnTo>
                <a:lnTo>
                  <a:pt x="275" y="74"/>
                </a:lnTo>
                <a:lnTo>
                  <a:pt x="0" y="74"/>
                </a:lnTo>
                <a:lnTo>
                  <a:pt x="0" y="0"/>
                </a:lnTo>
                <a:close/>
              </a:path>
            </a:pathLst>
          </a:custGeom>
          <a:solidFill>
            <a:srgbClr val="287B76"/>
          </a:solidFill>
          <a:ln w="0" cap="flat">
            <a:solidFill>
              <a:srgbClr val="287B7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00" name="Freeform 27"/>
          <p:cNvSpPr>
            <a:spLocks/>
          </p:cNvSpPr>
          <p:nvPr/>
        </p:nvSpPr>
        <p:spPr bwMode="auto">
          <a:xfrm>
            <a:off x="6053138" y="2681288"/>
            <a:ext cx="1169987" cy="871537"/>
          </a:xfrm>
          <a:custGeom>
            <a:avLst/>
            <a:gdLst>
              <a:gd name="T0" fmla="*/ 2147483646 w 737"/>
              <a:gd name="T1" fmla="*/ 2147483646 h 549"/>
              <a:gd name="T2" fmla="*/ 2147483646 w 737"/>
              <a:gd name="T3" fmla="*/ 2147483646 h 549"/>
              <a:gd name="T4" fmla="*/ 0 60000 65536"/>
              <a:gd name="T5" fmla="*/ 0 60000 65536"/>
            </a:gdLst>
            <a:ahLst/>
            <a:cxnLst>
              <a:cxn ang="T4">
                <a:pos x="T0" y="T1"/>
              </a:cxn>
              <a:cxn ang="T5">
                <a:pos x="T2" y="T3"/>
              </a:cxn>
            </a:cxnLst>
            <a:rect l="0" t="0" r="r" b="b"/>
            <a:pathLst>
              <a:path w="737" h="549">
                <a:moveTo>
                  <a:pt x="725" y="11"/>
                </a:moveTo>
                <a:lnTo>
                  <a:pt x="11" y="538"/>
                </a:lnTo>
              </a:path>
            </a:pathLst>
          </a:custGeom>
          <a:solidFill>
            <a:srgbClr val="FFFFFF">
              <a:alpha val="0"/>
            </a:srgbClr>
          </a:solidFill>
          <a:ln w="12700" cap="flat">
            <a:solidFill>
              <a:srgbClr val="44873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01" name="Freeform 28"/>
          <p:cNvSpPr>
            <a:spLocks/>
          </p:cNvSpPr>
          <p:nvPr/>
        </p:nvSpPr>
        <p:spPr bwMode="auto">
          <a:xfrm>
            <a:off x="6059488" y="4624388"/>
            <a:ext cx="1160462" cy="835025"/>
          </a:xfrm>
          <a:custGeom>
            <a:avLst/>
            <a:gdLst>
              <a:gd name="T0" fmla="*/ 2147483646 w 731"/>
              <a:gd name="T1" fmla="*/ 2147483646 h 526"/>
              <a:gd name="T2" fmla="*/ 2147483646 w 731"/>
              <a:gd name="T3" fmla="*/ 2147483646 h 526"/>
              <a:gd name="T4" fmla="*/ 0 60000 65536"/>
              <a:gd name="T5" fmla="*/ 0 60000 65536"/>
            </a:gdLst>
            <a:ahLst/>
            <a:cxnLst>
              <a:cxn ang="T4">
                <a:pos x="T0" y="T1"/>
              </a:cxn>
              <a:cxn ang="T5">
                <a:pos x="T2" y="T3"/>
              </a:cxn>
            </a:cxnLst>
            <a:rect l="0" t="0" r="r" b="b"/>
            <a:pathLst>
              <a:path w="731" h="526">
                <a:moveTo>
                  <a:pt x="719" y="515"/>
                </a:moveTo>
                <a:lnTo>
                  <a:pt x="11" y="11"/>
                </a:lnTo>
              </a:path>
            </a:pathLst>
          </a:custGeom>
          <a:solidFill>
            <a:srgbClr val="FFFFFF">
              <a:alpha val="0"/>
            </a:srgbClr>
          </a:solidFill>
          <a:ln w="12700" cap="flat">
            <a:solidFill>
              <a:srgbClr val="44873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 Box 29"/>
          <p:cNvSpPr txBox="1">
            <a:spLocks noChangeArrowheads="1"/>
          </p:cNvSpPr>
          <p:nvPr/>
        </p:nvSpPr>
        <p:spPr bwMode="auto">
          <a:xfrm>
            <a:off x="622300" y="458788"/>
            <a:ext cx="3246438" cy="1949450"/>
          </a:xfrm>
          <a:prstGeom prst="rect">
            <a:avLst/>
          </a:prstGeom>
          <a:noFill/>
          <a:ln>
            <a:noFill/>
          </a:ln>
          <a:effectLst/>
        </p:spPr>
        <p:txBody>
          <a:bodyPr lIns="0" tIns="0" rIns="0" bIns="0">
            <a:spAutoFit/>
          </a:bodyPr>
          <a:lstStyle/>
          <a:p>
            <a:pPr eaLnBrk="1" hangingPunct="1">
              <a:lnSpc>
                <a:spcPts val="3438"/>
              </a:lnSpc>
              <a:defRPr/>
            </a:pPr>
            <a:r>
              <a:rPr lang="en-US" altLang="zh-CN" sz="2400" b="1" dirty="0">
                <a:solidFill>
                  <a:srgbClr val="525AA7"/>
                </a:solidFill>
                <a:cs typeface="Arial" panose="020B0604020202020204" pitchFamily="34" charset="0"/>
                <a:sym typeface="Arial" panose="020B0604020202020204" pitchFamily="34" charset="0"/>
              </a:rPr>
              <a:t>GLOBAL STATISTICS</a:t>
            </a:r>
          </a:p>
          <a:p>
            <a:pPr marL="2800350" eaLnBrk="1" hangingPunct="1">
              <a:lnSpc>
                <a:spcPts val="1788"/>
              </a:lnSpc>
              <a:spcBef>
                <a:spcPts val="10125"/>
              </a:spcBef>
              <a:defRPr/>
            </a:pPr>
            <a:r>
              <a:rPr lang="en-US" altLang="zh-CN" sz="1400" dirty="0">
                <a:solidFill>
                  <a:srgbClr val="FFFFFF"/>
                </a:solidFill>
                <a:latin typeface="Gotham Medium" panose="02000604030000020004" pitchFamily="50" charset="0"/>
                <a:sym typeface="Gotham Medium" panose="02000604030000020004" pitchFamily="50" charset="0"/>
              </a:rPr>
              <a:t>8.85</a:t>
            </a:r>
          </a:p>
        </p:txBody>
      </p:sp>
      <p:sp>
        <p:nvSpPr>
          <p:cNvPr id="3103" name="Text Box 30"/>
          <p:cNvSpPr txBox="1">
            <a:spLocks noChangeArrowheads="1"/>
          </p:cNvSpPr>
          <p:nvPr/>
        </p:nvSpPr>
        <p:spPr bwMode="auto">
          <a:xfrm>
            <a:off x="4495800" y="2339975"/>
            <a:ext cx="41275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788"/>
              </a:lnSpc>
              <a:spcBef>
                <a:spcPct val="0"/>
              </a:spcBef>
              <a:buFontTx/>
              <a:buNone/>
            </a:pPr>
            <a:r>
              <a:rPr lang="en-US" altLang="zh-CN" sz="1400" dirty="0">
                <a:solidFill>
                  <a:srgbClr val="FFFFFF"/>
                </a:solidFill>
                <a:latin typeface="Gotham Medium" pitchFamily="50" charset="0"/>
                <a:sym typeface="Gotham Medium" pitchFamily="50" charset="0"/>
              </a:rPr>
              <a:t>7.73</a:t>
            </a:r>
          </a:p>
        </p:txBody>
      </p:sp>
      <p:sp>
        <p:nvSpPr>
          <p:cNvPr id="3104" name="Text Box 31"/>
          <p:cNvSpPr txBox="1">
            <a:spLocks noChangeArrowheads="1"/>
          </p:cNvSpPr>
          <p:nvPr/>
        </p:nvSpPr>
        <p:spPr bwMode="auto">
          <a:xfrm>
            <a:off x="7162800" y="1674813"/>
            <a:ext cx="2917825"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575"/>
              </a:lnSpc>
              <a:spcBef>
                <a:spcPct val="0"/>
              </a:spcBef>
              <a:buFontTx/>
              <a:buNone/>
            </a:pPr>
            <a:r>
              <a:rPr lang="en-US" altLang="zh-CN" sz="1800" b="1" dirty="0">
                <a:solidFill>
                  <a:srgbClr val="09B499"/>
                </a:solidFill>
                <a:cs typeface="Arial" panose="020B0604020202020204" pitchFamily="34" charset="0"/>
                <a:sym typeface="Arial" panose="020B0604020202020204" pitchFamily="34" charset="0"/>
              </a:rPr>
              <a:t>TOP 10 ICT EXPORTING</a:t>
            </a:r>
          </a:p>
          <a:p>
            <a:pPr eaLnBrk="1" hangingPunct="1">
              <a:lnSpc>
                <a:spcPts val="2163"/>
              </a:lnSpc>
              <a:spcBef>
                <a:spcPct val="0"/>
              </a:spcBef>
              <a:buFontTx/>
              <a:buNone/>
            </a:pPr>
            <a:r>
              <a:rPr lang="en-US" altLang="zh-CN" sz="1800" b="1" dirty="0">
                <a:solidFill>
                  <a:srgbClr val="09B499"/>
                </a:solidFill>
                <a:cs typeface="Arial" panose="020B0604020202020204" pitchFamily="34" charset="0"/>
                <a:sym typeface="Arial" panose="020B0604020202020204" pitchFamily="34" charset="0"/>
              </a:rPr>
              <a:t>COUNTRIES FY 2019-2020</a:t>
            </a:r>
          </a:p>
        </p:txBody>
      </p:sp>
      <p:sp>
        <p:nvSpPr>
          <p:cNvPr id="3" name="Text Box 32"/>
          <p:cNvSpPr txBox="1">
            <a:spLocks noChangeArrowheads="1"/>
          </p:cNvSpPr>
          <p:nvPr/>
        </p:nvSpPr>
        <p:spPr bwMode="auto">
          <a:xfrm>
            <a:off x="5118100" y="2708275"/>
            <a:ext cx="909638" cy="1471613"/>
          </a:xfrm>
          <a:prstGeom prst="rect">
            <a:avLst/>
          </a:prstGeom>
          <a:noFill/>
          <a:ln>
            <a:noFill/>
          </a:ln>
          <a:effectLst/>
        </p:spPr>
        <p:txBody>
          <a:bodyPr lIns="0" tIns="0" rIns="0" bIns="0">
            <a:spAutoFit/>
          </a:bodyPr>
          <a:lstStyle/>
          <a:p>
            <a:pPr eaLnBrk="1" hangingPunct="1">
              <a:lnSpc>
                <a:spcPts val="1788"/>
              </a:lnSpc>
              <a:defRPr/>
            </a:pPr>
            <a:r>
              <a:rPr lang="en-US" altLang="zh-CN" sz="1400" dirty="0">
                <a:solidFill>
                  <a:srgbClr val="FFFFFF"/>
                </a:solidFill>
                <a:latin typeface="Gotham Medium" panose="02000604030000020004" pitchFamily="50" charset="0"/>
                <a:sym typeface="Gotham Medium" panose="02000604030000020004" pitchFamily="50" charset="0"/>
              </a:rPr>
              <a:t>3.53</a:t>
            </a:r>
          </a:p>
          <a:p>
            <a:pPr marL="247650" eaLnBrk="1" hangingPunct="1">
              <a:lnSpc>
                <a:spcPts val="1788"/>
              </a:lnSpc>
              <a:spcBef>
                <a:spcPts val="663"/>
              </a:spcBef>
              <a:defRPr/>
            </a:pPr>
            <a:r>
              <a:rPr lang="en-US" altLang="zh-CN" sz="1400" dirty="0">
                <a:solidFill>
                  <a:srgbClr val="FFFFFF"/>
                </a:solidFill>
                <a:latin typeface="Gotham Medium" panose="02000604030000020004" pitchFamily="50" charset="0"/>
                <a:sym typeface="Gotham Medium" panose="02000604030000020004" pitchFamily="50" charset="0"/>
              </a:rPr>
              <a:t>2.83</a:t>
            </a:r>
          </a:p>
          <a:p>
            <a:pPr marL="425450" eaLnBrk="1" hangingPunct="1">
              <a:lnSpc>
                <a:spcPts val="1788"/>
              </a:lnSpc>
              <a:spcBef>
                <a:spcPts val="813"/>
              </a:spcBef>
              <a:defRPr/>
            </a:pPr>
            <a:r>
              <a:rPr lang="en-US" altLang="zh-CN" sz="1400" dirty="0">
                <a:solidFill>
                  <a:srgbClr val="FFFFFF"/>
                </a:solidFill>
                <a:latin typeface="Gotham Medium" panose="02000604030000020004" pitchFamily="50" charset="0"/>
                <a:sym typeface="Gotham Medium" panose="02000604030000020004" pitchFamily="50" charset="0"/>
              </a:rPr>
              <a:t>2.15</a:t>
            </a:r>
          </a:p>
          <a:p>
            <a:pPr marL="469900" eaLnBrk="1" hangingPunct="1">
              <a:lnSpc>
                <a:spcPts val="1788"/>
              </a:lnSpc>
              <a:spcBef>
                <a:spcPts val="2963"/>
              </a:spcBef>
              <a:defRPr/>
            </a:pPr>
            <a:r>
              <a:rPr lang="en-US" altLang="zh-CN" sz="1400" dirty="0">
                <a:solidFill>
                  <a:srgbClr val="FFFFFF"/>
                </a:solidFill>
                <a:latin typeface="Gotham Medium" panose="02000604030000020004" pitchFamily="50" charset="0"/>
                <a:sym typeface="Gotham Medium" panose="02000604030000020004" pitchFamily="50" charset="0"/>
              </a:rPr>
              <a:t>7.08</a:t>
            </a:r>
          </a:p>
        </p:txBody>
      </p:sp>
      <p:sp>
        <p:nvSpPr>
          <p:cNvPr id="3106" name="Text Box 33"/>
          <p:cNvSpPr txBox="1">
            <a:spLocks noChangeArrowheads="1"/>
          </p:cNvSpPr>
          <p:nvPr/>
        </p:nvSpPr>
        <p:spPr bwMode="auto">
          <a:xfrm>
            <a:off x="7732713" y="2946400"/>
            <a:ext cx="4032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800"/>
              </a:lnSpc>
              <a:spcBef>
                <a:spcPct val="0"/>
              </a:spcBef>
              <a:buFontTx/>
              <a:buNone/>
            </a:pPr>
            <a:r>
              <a:rPr lang="en-US" altLang="zh-CN" sz="1400" dirty="0">
                <a:solidFill>
                  <a:srgbClr val="FFFFFF"/>
                </a:solidFill>
                <a:latin typeface="Gotham Medium" pitchFamily="50" charset="0"/>
                <a:sym typeface="Gotham Medium" pitchFamily="50" charset="0"/>
              </a:rPr>
              <a:t>1.97</a:t>
            </a:r>
          </a:p>
          <a:p>
            <a:pPr eaLnBrk="1" hangingPunct="1">
              <a:lnSpc>
                <a:spcPts val="1800"/>
              </a:lnSpc>
              <a:spcBef>
                <a:spcPts val="4400"/>
              </a:spcBef>
              <a:buFontTx/>
              <a:buNone/>
            </a:pPr>
            <a:r>
              <a:rPr lang="en-US" altLang="zh-CN" sz="1400" dirty="0">
                <a:solidFill>
                  <a:srgbClr val="FFFFFF"/>
                </a:solidFill>
                <a:latin typeface="Gotham Medium" pitchFamily="50" charset="0"/>
                <a:sym typeface="Gotham Medium" pitchFamily="50" charset="0"/>
              </a:rPr>
              <a:t>1.97</a:t>
            </a:r>
          </a:p>
        </p:txBody>
      </p:sp>
      <p:sp>
        <p:nvSpPr>
          <p:cNvPr id="3107" name="Text Box 34"/>
          <p:cNvSpPr txBox="1">
            <a:spLocks noChangeArrowheads="1"/>
          </p:cNvSpPr>
          <p:nvPr/>
        </p:nvSpPr>
        <p:spPr bwMode="auto">
          <a:xfrm>
            <a:off x="10318750" y="2687638"/>
            <a:ext cx="874713" cy="170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913"/>
              </a:lnSpc>
              <a:spcBef>
                <a:spcPct val="0"/>
              </a:spcBef>
              <a:buFontTx/>
              <a:buNone/>
            </a:pPr>
            <a:r>
              <a:rPr lang="en-US" altLang="zh-CN" sz="1400" dirty="0">
                <a:solidFill>
                  <a:srgbClr val="414040"/>
                </a:solidFill>
                <a:cs typeface="Arial" panose="020B0604020202020204" pitchFamily="34" charset="0"/>
                <a:sym typeface="Arial" panose="020B0604020202020204" pitchFamily="34" charset="0"/>
              </a:rPr>
              <a:t>USA</a:t>
            </a:r>
          </a:p>
          <a:p>
            <a:pPr eaLnBrk="1" hangingPunct="1">
              <a:lnSpc>
                <a:spcPts val="1913"/>
              </a:lnSpc>
              <a:spcBef>
                <a:spcPts val="388"/>
              </a:spcBef>
              <a:buFontTx/>
              <a:buNone/>
            </a:pPr>
            <a:r>
              <a:rPr lang="en-US" altLang="zh-CN" sz="1400" dirty="0">
                <a:solidFill>
                  <a:srgbClr val="414040"/>
                </a:solidFill>
                <a:cs typeface="Arial" panose="020B0604020202020204" pitchFamily="34" charset="0"/>
                <a:sym typeface="Arial" panose="020B0604020202020204" pitchFamily="34" charset="0"/>
              </a:rPr>
              <a:t>UAE</a:t>
            </a:r>
          </a:p>
          <a:p>
            <a:pPr eaLnBrk="1" hangingPunct="1">
              <a:lnSpc>
                <a:spcPts val="1913"/>
              </a:lnSpc>
              <a:spcBef>
                <a:spcPts val="388"/>
              </a:spcBef>
              <a:buFontTx/>
              <a:buNone/>
            </a:pPr>
            <a:r>
              <a:rPr lang="en-US" altLang="zh-CN" sz="1400" dirty="0">
                <a:solidFill>
                  <a:srgbClr val="414040"/>
                </a:solidFill>
                <a:cs typeface="Arial" panose="020B0604020202020204" pitchFamily="34" charset="0"/>
                <a:sym typeface="Arial" panose="020B0604020202020204" pitchFamily="34" charset="0"/>
              </a:rPr>
              <a:t>UK</a:t>
            </a:r>
          </a:p>
          <a:p>
            <a:pPr eaLnBrk="1" hangingPunct="1">
              <a:lnSpc>
                <a:spcPts val="1913"/>
              </a:lnSpc>
              <a:spcBef>
                <a:spcPts val="388"/>
              </a:spcBef>
              <a:buFontTx/>
              <a:buNone/>
            </a:pPr>
            <a:r>
              <a:rPr lang="en-US" altLang="zh-CN" sz="1400" dirty="0">
                <a:solidFill>
                  <a:srgbClr val="414040"/>
                </a:solidFill>
                <a:cs typeface="Arial" panose="020B0604020202020204" pitchFamily="34" charset="0"/>
                <a:sym typeface="Arial" panose="020B0604020202020204" pitchFamily="34" charset="0"/>
              </a:rPr>
              <a:t>Singapore</a:t>
            </a:r>
          </a:p>
          <a:p>
            <a:pPr eaLnBrk="1" hangingPunct="1">
              <a:lnSpc>
                <a:spcPts val="1913"/>
              </a:lnSpc>
              <a:spcBef>
                <a:spcPts val="388"/>
              </a:spcBef>
              <a:buFontTx/>
              <a:buNone/>
            </a:pPr>
            <a:r>
              <a:rPr lang="en-US" altLang="zh-CN" sz="1400" dirty="0">
                <a:solidFill>
                  <a:srgbClr val="414040"/>
                </a:solidFill>
                <a:cs typeface="Arial" panose="020B0604020202020204" pitchFamily="34" charset="0"/>
                <a:sym typeface="Arial" panose="020B0604020202020204" pitchFamily="34" charset="0"/>
              </a:rPr>
              <a:t>Canada</a:t>
            </a:r>
          </a:p>
          <a:p>
            <a:pPr eaLnBrk="1" hangingPunct="1">
              <a:lnSpc>
                <a:spcPts val="1913"/>
              </a:lnSpc>
              <a:spcBef>
                <a:spcPts val="388"/>
              </a:spcBef>
              <a:buFontTx/>
              <a:buNone/>
            </a:pPr>
            <a:r>
              <a:rPr lang="en-US" altLang="zh-CN" sz="1400" dirty="0">
                <a:solidFill>
                  <a:srgbClr val="414040"/>
                </a:solidFill>
                <a:cs typeface="Arial" panose="020B0604020202020204" pitchFamily="34" charset="0"/>
                <a:sym typeface="Arial" panose="020B0604020202020204" pitchFamily="34" charset="0"/>
              </a:rPr>
              <a:t>Malaysia</a:t>
            </a:r>
          </a:p>
        </p:txBody>
      </p:sp>
      <p:sp>
        <p:nvSpPr>
          <p:cNvPr id="3108" name="Text Box 35"/>
          <p:cNvSpPr txBox="1">
            <a:spLocks noChangeArrowheads="1"/>
          </p:cNvSpPr>
          <p:nvPr/>
        </p:nvSpPr>
        <p:spPr bwMode="auto">
          <a:xfrm>
            <a:off x="2908300" y="4803775"/>
            <a:ext cx="668338"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300"/>
              </a:lnSpc>
              <a:spcBef>
                <a:spcPct val="0"/>
              </a:spcBef>
              <a:buFontTx/>
              <a:buNone/>
            </a:pPr>
            <a:r>
              <a:rPr lang="en-US" altLang="zh-CN" sz="1800" dirty="0">
                <a:solidFill>
                  <a:srgbClr val="FFFFFF"/>
                </a:solidFill>
                <a:latin typeface="Gotham Medium" pitchFamily="50" charset="0"/>
                <a:sym typeface="Gotham Medium" pitchFamily="50" charset="0"/>
              </a:rPr>
              <a:t>57.56 </a:t>
            </a:r>
          </a:p>
        </p:txBody>
      </p:sp>
      <p:sp>
        <p:nvSpPr>
          <p:cNvPr id="4" name="Text Box 36"/>
          <p:cNvSpPr txBox="1">
            <a:spLocks noChangeArrowheads="1"/>
          </p:cNvSpPr>
          <p:nvPr/>
        </p:nvSpPr>
        <p:spPr bwMode="auto">
          <a:xfrm>
            <a:off x="7445375" y="4495800"/>
            <a:ext cx="1073150" cy="1220788"/>
          </a:xfrm>
          <a:prstGeom prst="rect">
            <a:avLst/>
          </a:prstGeom>
          <a:noFill/>
          <a:ln>
            <a:noFill/>
          </a:ln>
          <a:effectLst/>
        </p:spPr>
        <p:txBody>
          <a:bodyPr lIns="0" tIns="0" rIns="0" bIns="0">
            <a:spAutoFit/>
          </a:bodyPr>
          <a:lstStyle/>
          <a:p>
            <a:pPr marL="287338" eaLnBrk="1" hangingPunct="1">
              <a:lnSpc>
                <a:spcPts val="1800"/>
              </a:lnSpc>
              <a:defRPr/>
            </a:pPr>
            <a:r>
              <a:rPr lang="en-US" altLang="zh-CN" sz="1400" dirty="0">
                <a:solidFill>
                  <a:srgbClr val="FFFFFF"/>
                </a:solidFill>
                <a:latin typeface="Gotham Medium" panose="02000604030000020004" pitchFamily="50" charset="0"/>
                <a:sym typeface="Gotham Medium" panose="02000604030000020004" pitchFamily="50" charset="0"/>
              </a:rPr>
              <a:t>1.88</a:t>
            </a:r>
          </a:p>
          <a:p>
            <a:pPr marL="287338" eaLnBrk="1" hangingPunct="1">
              <a:lnSpc>
                <a:spcPts val="1800"/>
              </a:lnSpc>
              <a:spcBef>
                <a:spcPts val="3100"/>
              </a:spcBef>
              <a:defRPr/>
            </a:pPr>
            <a:r>
              <a:rPr lang="en-US" altLang="zh-CN" sz="1400" dirty="0">
                <a:solidFill>
                  <a:srgbClr val="FFFFFF"/>
                </a:solidFill>
                <a:latin typeface="Gotham Medium" panose="02000604030000020004" pitchFamily="50" charset="0"/>
                <a:sym typeface="Gotham Medium" panose="02000604030000020004" pitchFamily="50" charset="0"/>
              </a:rPr>
              <a:t>1.26</a:t>
            </a:r>
          </a:p>
          <a:p>
            <a:pPr eaLnBrk="1" hangingPunct="1">
              <a:lnSpc>
                <a:spcPts val="1438"/>
              </a:lnSpc>
              <a:spcBef>
                <a:spcPts val="1475"/>
              </a:spcBef>
              <a:defRPr/>
            </a:pPr>
            <a:r>
              <a:rPr lang="en-US" altLang="zh-CN" sz="1100" dirty="0">
                <a:solidFill>
                  <a:srgbClr val="050504"/>
                </a:solidFill>
                <a:latin typeface="Gotham Book" panose="02000604040000020004" pitchFamily="50" charset="0"/>
                <a:sym typeface="Gotham Book" panose="02000604040000020004" pitchFamily="50" charset="0"/>
              </a:rPr>
              <a:t>In Percentage </a:t>
            </a:r>
          </a:p>
        </p:txBody>
      </p:sp>
      <p:sp>
        <p:nvSpPr>
          <p:cNvPr id="3110" name="Text Box 37"/>
          <p:cNvSpPr txBox="1">
            <a:spLocks noChangeArrowheads="1"/>
          </p:cNvSpPr>
          <p:nvPr/>
        </p:nvSpPr>
        <p:spPr bwMode="auto">
          <a:xfrm>
            <a:off x="10318750" y="4440238"/>
            <a:ext cx="795338" cy="111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913"/>
              </a:lnSpc>
              <a:spcBef>
                <a:spcPct val="0"/>
              </a:spcBef>
              <a:buFontTx/>
              <a:buNone/>
            </a:pPr>
            <a:r>
              <a:rPr lang="en-US" altLang="zh-CN" sz="1400" dirty="0">
                <a:solidFill>
                  <a:srgbClr val="414040"/>
                </a:solidFill>
                <a:cs typeface="Arial" panose="020B0604020202020204" pitchFamily="34" charset="0"/>
                <a:sym typeface="Arial" panose="020B0604020202020204" pitchFamily="34" charset="0"/>
              </a:rPr>
              <a:t>China</a:t>
            </a:r>
          </a:p>
          <a:p>
            <a:pPr eaLnBrk="1" hangingPunct="1">
              <a:lnSpc>
                <a:spcPts val="1913"/>
              </a:lnSpc>
              <a:spcBef>
                <a:spcPts val="388"/>
              </a:spcBef>
              <a:buFontTx/>
              <a:buNone/>
            </a:pPr>
            <a:r>
              <a:rPr lang="en-US" altLang="zh-CN" sz="1400" dirty="0">
                <a:solidFill>
                  <a:srgbClr val="414040"/>
                </a:solidFill>
                <a:cs typeface="Arial" panose="020B0604020202020204" pitchFamily="34" charset="0"/>
                <a:sym typeface="Arial" panose="020B0604020202020204" pitchFamily="34" charset="0"/>
              </a:rPr>
              <a:t>Germany</a:t>
            </a:r>
          </a:p>
          <a:p>
            <a:pPr eaLnBrk="1" hangingPunct="1">
              <a:lnSpc>
                <a:spcPts val="1913"/>
              </a:lnSpc>
              <a:spcBef>
                <a:spcPts val="388"/>
              </a:spcBef>
              <a:buFontTx/>
              <a:buNone/>
            </a:pPr>
            <a:r>
              <a:rPr lang="en-US" altLang="zh-CN" sz="1400" dirty="0">
                <a:solidFill>
                  <a:srgbClr val="414040"/>
                </a:solidFill>
                <a:cs typeface="Arial" panose="020B0604020202020204" pitchFamily="34" charset="0"/>
                <a:sym typeface="Arial" panose="020B0604020202020204" pitchFamily="34" charset="0"/>
              </a:rPr>
              <a:t>Ireland</a:t>
            </a:r>
          </a:p>
          <a:p>
            <a:pPr eaLnBrk="1" hangingPunct="1">
              <a:lnSpc>
                <a:spcPts val="1913"/>
              </a:lnSpc>
              <a:spcBef>
                <a:spcPts val="388"/>
              </a:spcBef>
              <a:buFontTx/>
              <a:buNone/>
            </a:pPr>
            <a:r>
              <a:rPr lang="en-US" altLang="zh-CN" sz="1400" dirty="0">
                <a:solidFill>
                  <a:srgbClr val="414040"/>
                </a:solidFill>
                <a:cs typeface="Arial" panose="020B0604020202020204" pitchFamily="34" charset="0"/>
                <a:sym typeface="Arial" panose="020B0604020202020204" pitchFamily="34" charset="0"/>
              </a:rPr>
              <a:t>KSA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23813"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2"/>
          <p:cNvSpPr txBox="1">
            <a:spLocks noChangeArrowheads="1"/>
          </p:cNvSpPr>
          <p:nvPr/>
        </p:nvSpPr>
        <p:spPr bwMode="auto">
          <a:xfrm>
            <a:off x="563563" y="458788"/>
            <a:ext cx="2503487"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3438"/>
              </a:lnSpc>
              <a:spcBef>
                <a:spcPct val="0"/>
              </a:spcBef>
              <a:buFontTx/>
              <a:buNone/>
            </a:pPr>
            <a:r>
              <a:rPr lang="en-US" altLang="zh-CN" sz="2400" b="1">
                <a:solidFill>
                  <a:srgbClr val="525AA7"/>
                </a:solidFill>
                <a:cs typeface="Arial" panose="020B0604020202020204" pitchFamily="34" charset="0"/>
                <a:sym typeface="Arial" panose="020B0604020202020204" pitchFamily="34" charset="0"/>
              </a:rPr>
              <a:t>NEW PROJECTS</a:t>
            </a:r>
          </a:p>
        </p:txBody>
      </p:sp>
      <p:sp>
        <p:nvSpPr>
          <p:cNvPr id="21508" name="Text Box 3"/>
          <p:cNvSpPr txBox="1">
            <a:spLocks noChangeArrowheads="1"/>
          </p:cNvSpPr>
          <p:nvPr/>
        </p:nvSpPr>
        <p:spPr bwMode="auto">
          <a:xfrm>
            <a:off x="2414588" y="1992313"/>
            <a:ext cx="302895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288"/>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Infrastructure</a:t>
            </a:r>
          </a:p>
          <a:p>
            <a:pPr eaLnBrk="1" hangingPunct="1">
              <a:lnSpc>
                <a:spcPts val="1913"/>
              </a:lnSpc>
              <a:spcBef>
                <a:spcPts val="275"/>
              </a:spcBef>
              <a:buFontTx/>
              <a:buNone/>
            </a:pPr>
            <a:r>
              <a:rPr lang="en-US" altLang="zh-CN" sz="1400">
                <a:solidFill>
                  <a:srgbClr val="7A7C7F"/>
                </a:solidFill>
                <a:cs typeface="Arial" panose="020B0604020202020204" pitchFamily="34" charset="0"/>
                <a:sym typeface="Arial" panose="020B0604020202020204" pitchFamily="34" charset="0"/>
              </a:rPr>
              <a:t>Establishment of 25 STPs in Pakistan</a:t>
            </a:r>
          </a:p>
        </p:txBody>
      </p:sp>
      <p:sp>
        <p:nvSpPr>
          <p:cNvPr id="21509" name="Text Box 4"/>
          <p:cNvSpPr txBox="1">
            <a:spLocks noChangeArrowheads="1"/>
          </p:cNvSpPr>
          <p:nvPr/>
        </p:nvSpPr>
        <p:spPr bwMode="auto">
          <a:xfrm>
            <a:off x="8262938" y="1992313"/>
            <a:ext cx="2817812"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288"/>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Human Capital Development</a:t>
            </a:r>
          </a:p>
          <a:p>
            <a:pPr eaLnBrk="1" hangingPunct="1">
              <a:lnSpc>
                <a:spcPts val="1913"/>
              </a:lnSpc>
              <a:spcBef>
                <a:spcPts val="275"/>
              </a:spcBef>
              <a:buFontTx/>
              <a:buNone/>
            </a:pPr>
            <a:r>
              <a:rPr lang="en-US" altLang="zh-CN" sz="1400">
                <a:solidFill>
                  <a:srgbClr val="7A7C7F"/>
                </a:solidFill>
                <a:cs typeface="Arial" panose="020B0604020202020204" pitchFamily="34" charset="0"/>
                <a:sym typeface="Arial" panose="020B0604020202020204" pitchFamily="34" charset="0"/>
              </a:rPr>
              <a:t>ICT Internship Program</a:t>
            </a:r>
          </a:p>
        </p:txBody>
      </p:sp>
      <p:sp>
        <p:nvSpPr>
          <p:cNvPr id="21510" name="Text Box 5"/>
          <p:cNvSpPr txBox="1">
            <a:spLocks noChangeArrowheads="1"/>
          </p:cNvSpPr>
          <p:nvPr/>
        </p:nvSpPr>
        <p:spPr bwMode="auto">
          <a:xfrm>
            <a:off x="2414588" y="3627438"/>
            <a:ext cx="2998787"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300"/>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Marketing</a:t>
            </a:r>
          </a:p>
          <a:p>
            <a:pPr eaLnBrk="1" hangingPunct="1">
              <a:lnSpc>
                <a:spcPts val="1913"/>
              </a:lnSpc>
              <a:spcBef>
                <a:spcPts val="388"/>
              </a:spcBef>
              <a:buFontTx/>
              <a:buNone/>
            </a:pPr>
            <a:r>
              <a:rPr lang="en-US" altLang="zh-CN" sz="1400">
                <a:solidFill>
                  <a:srgbClr val="7A7C7F"/>
                </a:solidFill>
                <a:cs typeface="Arial" panose="020B0604020202020204" pitchFamily="34" charset="0"/>
                <a:sym typeface="Arial" panose="020B0604020202020204" pitchFamily="34" charset="0"/>
              </a:rPr>
              <a:t>Destination Tech Pakistan</a:t>
            </a:r>
          </a:p>
          <a:p>
            <a:pPr eaLnBrk="1" hangingPunct="1">
              <a:lnSpc>
                <a:spcPts val="2288"/>
              </a:lnSpc>
              <a:spcBef>
                <a:spcPts val="9388"/>
              </a:spcBef>
              <a:buFontTx/>
              <a:buNone/>
            </a:pPr>
            <a:r>
              <a:rPr lang="en-US" altLang="zh-CN" sz="1600" b="1">
                <a:solidFill>
                  <a:srgbClr val="09B499"/>
                </a:solidFill>
                <a:cs typeface="Arial" panose="020B0604020202020204" pitchFamily="34" charset="0"/>
                <a:sym typeface="Arial" panose="020B0604020202020204" pitchFamily="34" charset="0"/>
              </a:rPr>
              <a:t>Access to Capital</a:t>
            </a:r>
          </a:p>
          <a:p>
            <a:pPr eaLnBrk="1" hangingPunct="1">
              <a:lnSpc>
                <a:spcPts val="1913"/>
              </a:lnSpc>
              <a:spcBef>
                <a:spcPts val="13"/>
              </a:spcBef>
              <a:buFontTx/>
              <a:buNone/>
            </a:pPr>
            <a:r>
              <a:rPr lang="en-US" altLang="zh-CN" sz="1400">
                <a:solidFill>
                  <a:srgbClr val="7A7C7F"/>
                </a:solidFill>
                <a:cs typeface="Arial" panose="020B0604020202020204" pitchFamily="34" charset="0"/>
                <a:sym typeface="Arial" panose="020B0604020202020204" pitchFamily="34" charset="0"/>
              </a:rPr>
              <a:t>Raising capital of SMEs through PSX</a:t>
            </a:r>
          </a:p>
        </p:txBody>
      </p:sp>
      <p:sp>
        <p:nvSpPr>
          <p:cNvPr id="21511" name="Text Box 6"/>
          <p:cNvSpPr txBox="1">
            <a:spLocks noChangeArrowheads="1"/>
          </p:cNvSpPr>
          <p:nvPr/>
        </p:nvSpPr>
        <p:spPr bwMode="auto">
          <a:xfrm>
            <a:off x="8262938" y="3627438"/>
            <a:ext cx="335438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288"/>
              </a:lnSpc>
              <a:spcBef>
                <a:spcPct val="0"/>
              </a:spcBef>
              <a:buFontTx/>
              <a:buNone/>
            </a:pPr>
            <a:r>
              <a:rPr lang="en-US" altLang="zh-CN" sz="1600" b="1">
                <a:solidFill>
                  <a:srgbClr val="09B499"/>
                </a:solidFill>
                <a:cs typeface="Arial" panose="020B0604020202020204" pitchFamily="34" charset="0"/>
                <a:sym typeface="Arial" panose="020B0604020202020204" pitchFamily="34" charset="0"/>
              </a:rPr>
              <a:t>Policy &amp; Consulting</a:t>
            </a:r>
          </a:p>
          <a:p>
            <a:pPr eaLnBrk="1" hangingPunct="1">
              <a:lnSpc>
                <a:spcPts val="1913"/>
              </a:lnSpc>
              <a:spcBef>
                <a:spcPts val="88"/>
              </a:spcBef>
              <a:buFontTx/>
              <a:buNone/>
            </a:pPr>
            <a:r>
              <a:rPr lang="en-US" altLang="zh-CN" sz="1400">
                <a:solidFill>
                  <a:srgbClr val="7A7C7F"/>
                </a:solidFill>
                <a:cs typeface="Arial" panose="020B0604020202020204" pitchFamily="34" charset="0"/>
                <a:sym typeface="Arial" panose="020B0604020202020204" pitchFamily="34" charset="0"/>
              </a:rPr>
              <a:t>GDPR Compliance System &amp; Freelancing Incorporation Drive</a:t>
            </a:r>
          </a:p>
          <a:p>
            <a:pPr eaLnBrk="1" hangingPunct="1">
              <a:lnSpc>
                <a:spcPts val="2300"/>
              </a:lnSpc>
              <a:spcBef>
                <a:spcPts val="7775"/>
              </a:spcBef>
              <a:buFontTx/>
              <a:buNone/>
            </a:pPr>
            <a:r>
              <a:rPr lang="en-US" altLang="zh-CN" sz="1600" b="1">
                <a:solidFill>
                  <a:srgbClr val="09B499"/>
                </a:solidFill>
                <a:cs typeface="Arial" panose="020B0604020202020204" pitchFamily="34" charset="0"/>
                <a:sym typeface="Arial" panose="020B0604020202020204" pitchFamily="34" charset="0"/>
              </a:rPr>
              <a:t>Business Development</a:t>
            </a:r>
          </a:p>
          <a:p>
            <a:pPr eaLnBrk="1" hangingPunct="1">
              <a:lnSpc>
                <a:spcPts val="1913"/>
              </a:lnSpc>
              <a:spcBef>
                <a:spcPts val="13"/>
              </a:spcBef>
              <a:buFontTx/>
              <a:buNone/>
            </a:pPr>
            <a:r>
              <a:rPr lang="en-US" altLang="zh-CN" sz="1400">
                <a:solidFill>
                  <a:srgbClr val="7A7C7F"/>
                </a:solidFill>
                <a:cs typeface="Arial" panose="020B0604020202020204" pitchFamily="34" charset="0"/>
                <a:sym typeface="Arial" panose="020B0604020202020204" pitchFamily="34" charset="0"/>
              </a:rPr>
              <a:t>International Business offices</a:t>
            </a:r>
          </a:p>
          <a:p>
            <a:pPr eaLnBrk="1" hangingPunct="1">
              <a:lnSpc>
                <a:spcPts val="1600"/>
              </a:lnSpc>
              <a:spcBef>
                <a:spcPct val="0"/>
              </a:spcBef>
              <a:buFontTx/>
              <a:buNone/>
            </a:pPr>
            <a:r>
              <a:rPr lang="en-US" altLang="zh-CN" sz="1400">
                <a:solidFill>
                  <a:srgbClr val="7A7C7F"/>
                </a:solidFill>
                <a:cs typeface="Arial" panose="020B0604020202020204" pitchFamily="34" charset="0"/>
                <a:sym typeface="Arial" panose="020B0604020202020204" pitchFamily="34" charset="0"/>
              </a:rPr>
              <a:t>at 4 Regions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3"/>
          <p:cNvSpPr>
            <a:spLocks/>
          </p:cNvSpPr>
          <p:nvPr/>
        </p:nvSpPr>
        <p:spPr bwMode="auto">
          <a:xfrm>
            <a:off x="7658100" y="1436688"/>
            <a:ext cx="750888" cy="1052512"/>
          </a:xfrm>
          <a:custGeom>
            <a:avLst/>
            <a:gdLst>
              <a:gd name="T0" fmla="*/ 2147483646 w 473"/>
              <a:gd name="T1" fmla="*/ 2147483646 h 663"/>
              <a:gd name="T2" fmla="*/ 2147483646 w 473"/>
              <a:gd name="T3" fmla="*/ 2147483646 h 663"/>
              <a:gd name="T4" fmla="*/ 2147483646 w 473"/>
              <a:gd name="T5" fmla="*/ 2147483646 h 663"/>
              <a:gd name="T6" fmla="*/ 2147483646 w 473"/>
              <a:gd name="T7" fmla="*/ 2147483646 h 663"/>
              <a:gd name="T8" fmla="*/ 2147483646 w 473"/>
              <a:gd name="T9" fmla="*/ 2147483646 h 663"/>
              <a:gd name="T10" fmla="*/ 2147483646 w 473"/>
              <a:gd name="T11" fmla="*/ 2147483646 h 663"/>
              <a:gd name="T12" fmla="*/ 2147483646 w 473"/>
              <a:gd name="T13" fmla="*/ 2147483646 h 663"/>
              <a:gd name="T14" fmla="*/ 2147483646 w 473"/>
              <a:gd name="T15" fmla="*/ 2147483646 h 663"/>
              <a:gd name="T16" fmla="*/ 2147483646 w 473"/>
              <a:gd name="T17" fmla="*/ 2147483646 h 663"/>
              <a:gd name="T18" fmla="*/ 2147483646 w 473"/>
              <a:gd name="T19" fmla="*/ 2147483646 h 663"/>
              <a:gd name="T20" fmla="*/ 2147483646 w 473"/>
              <a:gd name="T21" fmla="*/ 2147483646 h 663"/>
              <a:gd name="T22" fmla="*/ 2147483646 w 473"/>
              <a:gd name="T23" fmla="*/ 2147483646 h 663"/>
              <a:gd name="T24" fmla="*/ 2147483646 w 473"/>
              <a:gd name="T25" fmla="*/ 2147483646 h 663"/>
              <a:gd name="T26" fmla="*/ 2147483646 w 473"/>
              <a:gd name="T27" fmla="*/ 2147483646 h 663"/>
              <a:gd name="T28" fmla="*/ 2147483646 w 473"/>
              <a:gd name="T29" fmla="*/ 2147483646 h 663"/>
              <a:gd name="T30" fmla="*/ 2147483646 w 473"/>
              <a:gd name="T31" fmla="*/ 2147483646 h 663"/>
              <a:gd name="T32" fmla="*/ 2147483646 w 473"/>
              <a:gd name="T33" fmla="*/ 2147483646 h 663"/>
              <a:gd name="T34" fmla="*/ 2147483646 w 473"/>
              <a:gd name="T35" fmla="*/ 2147483646 h 663"/>
              <a:gd name="T36" fmla="*/ 2147483646 w 473"/>
              <a:gd name="T37" fmla="*/ 2147483646 h 663"/>
              <a:gd name="T38" fmla="*/ 2147483646 w 473"/>
              <a:gd name="T39" fmla="*/ 2147483646 h 663"/>
              <a:gd name="T40" fmla="*/ 2147483646 w 473"/>
              <a:gd name="T41" fmla="*/ 2147483646 h 663"/>
              <a:gd name="T42" fmla="*/ 2147483646 w 473"/>
              <a:gd name="T43" fmla="*/ 2147483646 h 663"/>
              <a:gd name="T44" fmla="*/ 2147483646 w 473"/>
              <a:gd name="T45" fmla="*/ 2147483646 h 663"/>
              <a:gd name="T46" fmla="*/ 2147483646 w 473"/>
              <a:gd name="T47" fmla="*/ 2147483646 h 663"/>
              <a:gd name="T48" fmla="*/ 2147483646 w 473"/>
              <a:gd name="T49" fmla="*/ 2147483646 h 663"/>
              <a:gd name="T50" fmla="*/ 2147483646 w 473"/>
              <a:gd name="T51" fmla="*/ 2147483646 h 663"/>
              <a:gd name="T52" fmla="*/ 2147483646 w 473"/>
              <a:gd name="T53" fmla="*/ 2147483646 h 663"/>
              <a:gd name="T54" fmla="*/ 2147483646 w 473"/>
              <a:gd name="T55" fmla="*/ 2147483646 h 663"/>
              <a:gd name="T56" fmla="*/ 2147483646 w 473"/>
              <a:gd name="T57" fmla="*/ 2147483646 h 663"/>
              <a:gd name="T58" fmla="*/ 2147483646 w 473"/>
              <a:gd name="T59" fmla="*/ 2147483646 h 663"/>
              <a:gd name="T60" fmla="*/ 2147483646 w 473"/>
              <a:gd name="T61" fmla="*/ 2147483646 h 663"/>
              <a:gd name="T62" fmla="*/ 2147483646 w 473"/>
              <a:gd name="T63" fmla="*/ 2147483646 h 663"/>
              <a:gd name="T64" fmla="*/ 2147483646 w 473"/>
              <a:gd name="T65" fmla="*/ 2147483646 h 663"/>
              <a:gd name="T66" fmla="*/ 2147483646 w 473"/>
              <a:gd name="T67" fmla="*/ 2147483646 h 663"/>
              <a:gd name="T68" fmla="*/ 2147483646 w 473"/>
              <a:gd name="T69" fmla="*/ 2147483646 h 663"/>
              <a:gd name="T70" fmla="*/ 2147483646 w 473"/>
              <a:gd name="T71" fmla="*/ 2147483646 h 663"/>
              <a:gd name="T72" fmla="*/ 2147483646 w 473"/>
              <a:gd name="T73" fmla="*/ 2147483646 h 663"/>
              <a:gd name="T74" fmla="*/ 2147483646 w 473"/>
              <a:gd name="T75" fmla="*/ 2147483646 h 663"/>
              <a:gd name="T76" fmla="*/ 2147483646 w 473"/>
              <a:gd name="T77" fmla="*/ 2147483646 h 663"/>
              <a:gd name="T78" fmla="*/ 2147483646 w 473"/>
              <a:gd name="T79" fmla="*/ 2147483646 h 663"/>
              <a:gd name="T80" fmla="*/ 2147483646 w 473"/>
              <a:gd name="T81" fmla="*/ 2147483646 h 663"/>
              <a:gd name="T82" fmla="*/ 2147483646 w 473"/>
              <a:gd name="T83" fmla="*/ 2147483646 h 663"/>
              <a:gd name="T84" fmla="*/ 2147483646 w 473"/>
              <a:gd name="T85" fmla="*/ 2147483646 h 663"/>
              <a:gd name="T86" fmla="*/ 2147483646 w 473"/>
              <a:gd name="T87" fmla="*/ 2147483646 h 663"/>
              <a:gd name="T88" fmla="*/ 2147483646 w 473"/>
              <a:gd name="T89" fmla="*/ 2147483646 h 663"/>
              <a:gd name="T90" fmla="*/ 2147483646 w 473"/>
              <a:gd name="T91" fmla="*/ 2147483646 h 663"/>
              <a:gd name="T92" fmla="*/ 2147483646 w 473"/>
              <a:gd name="T93" fmla="*/ 2147483646 h 663"/>
              <a:gd name="T94" fmla="*/ 2147483646 w 473"/>
              <a:gd name="T95" fmla="*/ 2147483646 h 663"/>
              <a:gd name="T96" fmla="*/ 2147483646 w 473"/>
              <a:gd name="T97" fmla="*/ 2147483646 h 663"/>
              <a:gd name="T98" fmla="*/ 2147483646 w 473"/>
              <a:gd name="T99" fmla="*/ 2147483646 h 663"/>
              <a:gd name="T100" fmla="*/ 2147483646 w 473"/>
              <a:gd name="T101" fmla="*/ 2147483646 h 663"/>
              <a:gd name="T102" fmla="*/ 2147483646 w 473"/>
              <a:gd name="T103" fmla="*/ 2147483646 h 6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3" h="663">
                <a:moveTo>
                  <a:pt x="467" y="121"/>
                </a:moveTo>
                <a:cubicBezTo>
                  <a:pt x="443" y="113"/>
                  <a:pt x="419" y="112"/>
                  <a:pt x="394" y="116"/>
                </a:cubicBezTo>
                <a:cubicBezTo>
                  <a:pt x="374" y="119"/>
                  <a:pt x="354" y="109"/>
                  <a:pt x="334" y="105"/>
                </a:cubicBezTo>
                <a:cubicBezTo>
                  <a:pt x="306" y="99"/>
                  <a:pt x="279" y="92"/>
                  <a:pt x="251" y="85"/>
                </a:cubicBezTo>
                <a:cubicBezTo>
                  <a:pt x="239" y="82"/>
                  <a:pt x="227" y="85"/>
                  <a:pt x="217" y="92"/>
                </a:cubicBezTo>
                <a:cubicBezTo>
                  <a:pt x="198" y="104"/>
                  <a:pt x="180" y="116"/>
                  <a:pt x="156" y="118"/>
                </a:cubicBezTo>
                <a:cubicBezTo>
                  <a:pt x="148" y="119"/>
                  <a:pt x="140" y="123"/>
                  <a:pt x="136" y="132"/>
                </a:cubicBezTo>
                <a:cubicBezTo>
                  <a:pt x="131" y="144"/>
                  <a:pt x="122" y="154"/>
                  <a:pt x="114" y="165"/>
                </a:cubicBezTo>
                <a:cubicBezTo>
                  <a:pt x="98" y="185"/>
                  <a:pt x="100" y="203"/>
                  <a:pt x="120" y="218"/>
                </a:cubicBezTo>
                <a:cubicBezTo>
                  <a:pt x="125" y="221"/>
                  <a:pt x="129" y="226"/>
                  <a:pt x="135" y="228"/>
                </a:cubicBezTo>
                <a:cubicBezTo>
                  <a:pt x="163" y="243"/>
                  <a:pt x="160" y="244"/>
                  <a:pt x="143" y="272"/>
                </a:cubicBezTo>
                <a:cubicBezTo>
                  <a:pt x="138" y="279"/>
                  <a:pt x="129" y="286"/>
                  <a:pt x="136" y="297"/>
                </a:cubicBezTo>
                <a:cubicBezTo>
                  <a:pt x="143" y="309"/>
                  <a:pt x="152" y="315"/>
                  <a:pt x="166" y="314"/>
                </a:cubicBezTo>
                <a:cubicBezTo>
                  <a:pt x="180" y="313"/>
                  <a:pt x="195" y="313"/>
                  <a:pt x="209" y="313"/>
                </a:cubicBezTo>
                <a:cubicBezTo>
                  <a:pt x="215" y="313"/>
                  <a:pt x="220" y="314"/>
                  <a:pt x="220" y="322"/>
                </a:cubicBezTo>
                <a:cubicBezTo>
                  <a:pt x="220" y="340"/>
                  <a:pt x="206" y="359"/>
                  <a:pt x="188" y="364"/>
                </a:cubicBezTo>
                <a:cubicBezTo>
                  <a:pt x="183" y="366"/>
                  <a:pt x="178" y="369"/>
                  <a:pt x="173" y="370"/>
                </a:cubicBezTo>
                <a:cubicBezTo>
                  <a:pt x="157" y="372"/>
                  <a:pt x="153" y="382"/>
                  <a:pt x="155" y="397"/>
                </a:cubicBezTo>
                <a:cubicBezTo>
                  <a:pt x="157" y="412"/>
                  <a:pt x="160" y="424"/>
                  <a:pt x="178" y="427"/>
                </a:cubicBezTo>
                <a:cubicBezTo>
                  <a:pt x="191" y="429"/>
                  <a:pt x="197" y="438"/>
                  <a:pt x="199" y="451"/>
                </a:cubicBezTo>
                <a:cubicBezTo>
                  <a:pt x="202" y="470"/>
                  <a:pt x="204" y="490"/>
                  <a:pt x="198" y="510"/>
                </a:cubicBezTo>
                <a:cubicBezTo>
                  <a:pt x="196" y="518"/>
                  <a:pt x="193" y="525"/>
                  <a:pt x="185" y="531"/>
                </a:cubicBezTo>
                <a:cubicBezTo>
                  <a:pt x="174" y="537"/>
                  <a:pt x="174" y="547"/>
                  <a:pt x="181" y="557"/>
                </a:cubicBezTo>
                <a:cubicBezTo>
                  <a:pt x="191" y="572"/>
                  <a:pt x="203" y="584"/>
                  <a:pt x="218" y="595"/>
                </a:cubicBezTo>
                <a:cubicBezTo>
                  <a:pt x="241" y="612"/>
                  <a:pt x="260" y="631"/>
                  <a:pt x="254" y="664"/>
                </a:cubicBezTo>
                <a:cubicBezTo>
                  <a:pt x="223" y="664"/>
                  <a:pt x="196" y="651"/>
                  <a:pt x="173" y="633"/>
                </a:cubicBezTo>
                <a:cubicBezTo>
                  <a:pt x="154" y="619"/>
                  <a:pt x="138" y="609"/>
                  <a:pt x="113" y="611"/>
                </a:cubicBezTo>
                <a:cubicBezTo>
                  <a:pt x="95" y="613"/>
                  <a:pt x="86" y="592"/>
                  <a:pt x="69" y="588"/>
                </a:cubicBezTo>
                <a:cubicBezTo>
                  <a:pt x="64" y="586"/>
                  <a:pt x="66" y="578"/>
                  <a:pt x="73" y="574"/>
                </a:cubicBezTo>
                <a:cubicBezTo>
                  <a:pt x="82" y="569"/>
                  <a:pt x="88" y="560"/>
                  <a:pt x="73" y="553"/>
                </a:cubicBezTo>
                <a:cubicBezTo>
                  <a:pt x="69" y="552"/>
                  <a:pt x="67" y="548"/>
                  <a:pt x="68" y="545"/>
                </a:cubicBezTo>
                <a:cubicBezTo>
                  <a:pt x="70" y="528"/>
                  <a:pt x="60" y="513"/>
                  <a:pt x="65" y="495"/>
                </a:cubicBezTo>
                <a:cubicBezTo>
                  <a:pt x="70" y="480"/>
                  <a:pt x="76" y="459"/>
                  <a:pt x="56" y="446"/>
                </a:cubicBezTo>
                <a:cubicBezTo>
                  <a:pt x="52" y="444"/>
                  <a:pt x="53" y="435"/>
                  <a:pt x="53" y="429"/>
                </a:cubicBezTo>
                <a:cubicBezTo>
                  <a:pt x="54" y="405"/>
                  <a:pt x="47" y="383"/>
                  <a:pt x="40" y="361"/>
                </a:cubicBezTo>
                <a:cubicBezTo>
                  <a:pt x="36" y="347"/>
                  <a:pt x="38" y="330"/>
                  <a:pt x="31" y="316"/>
                </a:cubicBezTo>
                <a:cubicBezTo>
                  <a:pt x="30" y="287"/>
                  <a:pt x="29" y="259"/>
                  <a:pt x="8" y="236"/>
                </a:cubicBezTo>
                <a:cubicBezTo>
                  <a:pt x="1" y="227"/>
                  <a:pt x="0" y="217"/>
                  <a:pt x="2" y="207"/>
                </a:cubicBezTo>
                <a:cubicBezTo>
                  <a:pt x="5" y="194"/>
                  <a:pt x="9" y="181"/>
                  <a:pt x="13" y="168"/>
                </a:cubicBezTo>
                <a:cubicBezTo>
                  <a:pt x="17" y="157"/>
                  <a:pt x="24" y="149"/>
                  <a:pt x="38" y="158"/>
                </a:cubicBezTo>
                <a:cubicBezTo>
                  <a:pt x="47" y="163"/>
                  <a:pt x="52" y="160"/>
                  <a:pt x="56" y="151"/>
                </a:cubicBezTo>
                <a:cubicBezTo>
                  <a:pt x="60" y="141"/>
                  <a:pt x="60" y="130"/>
                  <a:pt x="61" y="120"/>
                </a:cubicBezTo>
                <a:cubicBezTo>
                  <a:pt x="63" y="103"/>
                  <a:pt x="73" y="91"/>
                  <a:pt x="87" y="89"/>
                </a:cubicBezTo>
                <a:cubicBezTo>
                  <a:pt x="130" y="81"/>
                  <a:pt x="148" y="52"/>
                  <a:pt x="159" y="14"/>
                </a:cubicBezTo>
                <a:cubicBezTo>
                  <a:pt x="179" y="16"/>
                  <a:pt x="196" y="9"/>
                  <a:pt x="213" y="3"/>
                </a:cubicBezTo>
                <a:cubicBezTo>
                  <a:pt x="221" y="0"/>
                  <a:pt x="227" y="0"/>
                  <a:pt x="235" y="4"/>
                </a:cubicBezTo>
                <a:cubicBezTo>
                  <a:pt x="269" y="18"/>
                  <a:pt x="297" y="43"/>
                  <a:pt x="329" y="61"/>
                </a:cubicBezTo>
                <a:cubicBezTo>
                  <a:pt x="337" y="66"/>
                  <a:pt x="346" y="67"/>
                  <a:pt x="353" y="64"/>
                </a:cubicBezTo>
                <a:cubicBezTo>
                  <a:pt x="371" y="57"/>
                  <a:pt x="389" y="49"/>
                  <a:pt x="404" y="37"/>
                </a:cubicBezTo>
                <a:cubicBezTo>
                  <a:pt x="423" y="21"/>
                  <a:pt x="456" y="27"/>
                  <a:pt x="462" y="57"/>
                </a:cubicBezTo>
                <a:cubicBezTo>
                  <a:pt x="465" y="74"/>
                  <a:pt x="474" y="90"/>
                  <a:pt x="462" y="106"/>
                </a:cubicBezTo>
                <a:cubicBezTo>
                  <a:pt x="458" y="112"/>
                  <a:pt x="466" y="116"/>
                  <a:pt x="467" y="121"/>
                </a:cubicBezTo>
              </a:path>
            </a:pathLst>
          </a:custGeom>
          <a:solidFill>
            <a:srgbClr val="5B9EBB"/>
          </a:solidFill>
          <a:ln w="0" cap="flat">
            <a:solidFill>
              <a:srgbClr val="5B9EBB"/>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solidFill>
                <a:schemeClr val="bg1"/>
              </a:solidFill>
            </a:endParaRPr>
          </a:p>
        </p:txBody>
      </p:sp>
      <p:sp>
        <p:nvSpPr>
          <p:cNvPr id="22531" name="Freeform 4"/>
          <p:cNvSpPr>
            <a:spLocks/>
          </p:cNvSpPr>
          <p:nvPr/>
        </p:nvSpPr>
        <p:spPr bwMode="auto">
          <a:xfrm>
            <a:off x="6043613" y="1522413"/>
            <a:ext cx="1030287" cy="1916112"/>
          </a:xfrm>
          <a:custGeom>
            <a:avLst/>
            <a:gdLst>
              <a:gd name="T0" fmla="*/ 2147483646 w 649"/>
              <a:gd name="T1" fmla="*/ 2147483646 h 1207"/>
              <a:gd name="T2" fmla="*/ 2147483646 w 649"/>
              <a:gd name="T3" fmla="*/ 2147483646 h 1207"/>
              <a:gd name="T4" fmla="*/ 2147483646 w 649"/>
              <a:gd name="T5" fmla="*/ 2147483646 h 1207"/>
              <a:gd name="T6" fmla="*/ 2147483646 w 649"/>
              <a:gd name="T7" fmla="*/ 2147483646 h 1207"/>
              <a:gd name="T8" fmla="*/ 2147483646 w 649"/>
              <a:gd name="T9" fmla="*/ 2147483646 h 1207"/>
              <a:gd name="T10" fmla="*/ 2147483646 w 649"/>
              <a:gd name="T11" fmla="*/ 2147483646 h 1207"/>
              <a:gd name="T12" fmla="*/ 2147483646 w 649"/>
              <a:gd name="T13" fmla="*/ 2147483646 h 1207"/>
              <a:gd name="T14" fmla="*/ 2147483646 w 649"/>
              <a:gd name="T15" fmla="*/ 2147483646 h 1207"/>
              <a:gd name="T16" fmla="*/ 2147483646 w 649"/>
              <a:gd name="T17" fmla="*/ 2147483646 h 1207"/>
              <a:gd name="T18" fmla="*/ 2147483646 w 649"/>
              <a:gd name="T19" fmla="*/ 2147483646 h 1207"/>
              <a:gd name="T20" fmla="*/ 2147483646 w 649"/>
              <a:gd name="T21" fmla="*/ 2147483646 h 1207"/>
              <a:gd name="T22" fmla="*/ 2147483646 w 649"/>
              <a:gd name="T23" fmla="*/ 2147483646 h 1207"/>
              <a:gd name="T24" fmla="*/ 2147483646 w 649"/>
              <a:gd name="T25" fmla="*/ 2147483646 h 1207"/>
              <a:gd name="T26" fmla="*/ 2147483646 w 649"/>
              <a:gd name="T27" fmla="*/ 2147483646 h 1207"/>
              <a:gd name="T28" fmla="*/ 2147483646 w 649"/>
              <a:gd name="T29" fmla="*/ 2147483646 h 1207"/>
              <a:gd name="T30" fmla="*/ 2147483646 w 649"/>
              <a:gd name="T31" fmla="*/ 2147483646 h 1207"/>
              <a:gd name="T32" fmla="*/ 2147483646 w 649"/>
              <a:gd name="T33" fmla="*/ 2147483646 h 1207"/>
              <a:gd name="T34" fmla="*/ 2147483646 w 649"/>
              <a:gd name="T35" fmla="*/ 2147483646 h 1207"/>
              <a:gd name="T36" fmla="*/ 2147483646 w 649"/>
              <a:gd name="T37" fmla="*/ 2147483646 h 1207"/>
              <a:gd name="T38" fmla="*/ 2147483646 w 649"/>
              <a:gd name="T39" fmla="*/ 2147483646 h 1207"/>
              <a:gd name="T40" fmla="*/ 2147483646 w 649"/>
              <a:gd name="T41" fmla="*/ 2147483646 h 1207"/>
              <a:gd name="T42" fmla="*/ 2147483646 w 649"/>
              <a:gd name="T43" fmla="*/ 2147483646 h 1207"/>
              <a:gd name="T44" fmla="*/ 2147483646 w 649"/>
              <a:gd name="T45" fmla="*/ 2147483646 h 1207"/>
              <a:gd name="T46" fmla="*/ 2147483646 w 649"/>
              <a:gd name="T47" fmla="*/ 2147483646 h 1207"/>
              <a:gd name="T48" fmla="*/ 2147483646 w 649"/>
              <a:gd name="T49" fmla="*/ 2147483646 h 1207"/>
              <a:gd name="T50" fmla="*/ 2147483646 w 649"/>
              <a:gd name="T51" fmla="*/ 2147483646 h 1207"/>
              <a:gd name="T52" fmla="*/ 2147483646 w 649"/>
              <a:gd name="T53" fmla="*/ 2147483646 h 1207"/>
              <a:gd name="T54" fmla="*/ 2147483646 w 649"/>
              <a:gd name="T55" fmla="*/ 2147483646 h 1207"/>
              <a:gd name="T56" fmla="*/ 2147483646 w 649"/>
              <a:gd name="T57" fmla="*/ 2147483646 h 1207"/>
              <a:gd name="T58" fmla="*/ 2147483646 w 649"/>
              <a:gd name="T59" fmla="*/ 2147483646 h 1207"/>
              <a:gd name="T60" fmla="*/ 2147483646 w 649"/>
              <a:gd name="T61" fmla="*/ 2147483646 h 1207"/>
              <a:gd name="T62" fmla="*/ 2147483646 w 649"/>
              <a:gd name="T63" fmla="*/ 2147483646 h 1207"/>
              <a:gd name="T64" fmla="*/ 2147483646 w 649"/>
              <a:gd name="T65" fmla="*/ 2147483646 h 1207"/>
              <a:gd name="T66" fmla="*/ 2147483646 w 649"/>
              <a:gd name="T67" fmla="*/ 2147483646 h 1207"/>
              <a:gd name="T68" fmla="*/ 2147483646 w 649"/>
              <a:gd name="T69" fmla="*/ 2147483646 h 1207"/>
              <a:gd name="T70" fmla="*/ 2147483646 w 649"/>
              <a:gd name="T71" fmla="*/ 2147483646 h 1207"/>
              <a:gd name="T72" fmla="*/ 2147483646 w 649"/>
              <a:gd name="T73" fmla="*/ 2147483646 h 1207"/>
              <a:gd name="T74" fmla="*/ 2147483646 w 649"/>
              <a:gd name="T75" fmla="*/ 2147483646 h 1207"/>
              <a:gd name="T76" fmla="*/ 2147483646 w 649"/>
              <a:gd name="T77" fmla="*/ 2147483646 h 1207"/>
              <a:gd name="T78" fmla="*/ 2147483646 w 649"/>
              <a:gd name="T79" fmla="*/ 2147483646 h 1207"/>
              <a:gd name="T80" fmla="*/ 2147483646 w 649"/>
              <a:gd name="T81" fmla="*/ 2147483646 h 1207"/>
              <a:gd name="T82" fmla="*/ 2147483646 w 649"/>
              <a:gd name="T83" fmla="*/ 2147483646 h 1207"/>
              <a:gd name="T84" fmla="*/ 2147483646 w 649"/>
              <a:gd name="T85" fmla="*/ 2147483646 h 1207"/>
              <a:gd name="T86" fmla="*/ 2147483646 w 649"/>
              <a:gd name="T87" fmla="*/ 2147483646 h 1207"/>
              <a:gd name="T88" fmla="*/ 2147483646 w 649"/>
              <a:gd name="T89" fmla="*/ 2147483646 h 1207"/>
              <a:gd name="T90" fmla="*/ 2147483646 w 649"/>
              <a:gd name="T91" fmla="*/ 2147483646 h 1207"/>
              <a:gd name="T92" fmla="*/ 2147483646 w 649"/>
              <a:gd name="T93" fmla="*/ 2147483646 h 1207"/>
              <a:gd name="T94" fmla="*/ 2147483646 w 649"/>
              <a:gd name="T95" fmla="*/ 2147483646 h 1207"/>
              <a:gd name="T96" fmla="*/ 2147483646 w 649"/>
              <a:gd name="T97" fmla="*/ 2147483646 h 1207"/>
              <a:gd name="T98" fmla="*/ 2147483646 w 649"/>
              <a:gd name="T99" fmla="*/ 2147483646 h 1207"/>
              <a:gd name="T100" fmla="*/ 2147483646 w 649"/>
              <a:gd name="T101" fmla="*/ 2147483646 h 1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49" h="1207">
                <a:moveTo>
                  <a:pt x="640" y="344"/>
                </a:moveTo>
                <a:cubicBezTo>
                  <a:pt x="632" y="339"/>
                  <a:pt x="624" y="336"/>
                  <a:pt x="616" y="345"/>
                </a:cubicBezTo>
                <a:cubicBezTo>
                  <a:pt x="604" y="359"/>
                  <a:pt x="588" y="361"/>
                  <a:pt x="571" y="361"/>
                </a:cubicBezTo>
                <a:cubicBezTo>
                  <a:pt x="563" y="361"/>
                  <a:pt x="558" y="358"/>
                  <a:pt x="555" y="351"/>
                </a:cubicBezTo>
                <a:cubicBezTo>
                  <a:pt x="544" y="326"/>
                  <a:pt x="532" y="302"/>
                  <a:pt x="521" y="277"/>
                </a:cubicBezTo>
                <a:cubicBezTo>
                  <a:pt x="517" y="269"/>
                  <a:pt x="515" y="260"/>
                  <a:pt x="520" y="253"/>
                </a:cubicBezTo>
                <a:cubicBezTo>
                  <a:pt x="537" y="224"/>
                  <a:pt x="551" y="193"/>
                  <a:pt x="577" y="172"/>
                </a:cubicBezTo>
                <a:cubicBezTo>
                  <a:pt x="592" y="159"/>
                  <a:pt x="593" y="146"/>
                  <a:pt x="589" y="130"/>
                </a:cubicBezTo>
                <a:cubicBezTo>
                  <a:pt x="587" y="120"/>
                  <a:pt x="588" y="111"/>
                  <a:pt x="595" y="103"/>
                </a:cubicBezTo>
                <a:cubicBezTo>
                  <a:pt x="605" y="92"/>
                  <a:pt x="609" y="78"/>
                  <a:pt x="612" y="63"/>
                </a:cubicBezTo>
                <a:cubicBezTo>
                  <a:pt x="614" y="54"/>
                  <a:pt x="610" y="45"/>
                  <a:pt x="600" y="49"/>
                </a:cubicBezTo>
                <a:cubicBezTo>
                  <a:pt x="580" y="56"/>
                  <a:pt x="573" y="42"/>
                  <a:pt x="564" y="31"/>
                </a:cubicBezTo>
                <a:cubicBezTo>
                  <a:pt x="556" y="21"/>
                  <a:pt x="549" y="10"/>
                  <a:pt x="542" y="0"/>
                </a:cubicBezTo>
                <a:cubicBezTo>
                  <a:pt x="532" y="5"/>
                  <a:pt x="523" y="10"/>
                  <a:pt x="513" y="15"/>
                </a:cubicBezTo>
                <a:cubicBezTo>
                  <a:pt x="505" y="19"/>
                  <a:pt x="497" y="23"/>
                  <a:pt x="498" y="33"/>
                </a:cubicBezTo>
                <a:cubicBezTo>
                  <a:pt x="500" y="54"/>
                  <a:pt x="487" y="65"/>
                  <a:pt x="472" y="72"/>
                </a:cubicBezTo>
                <a:cubicBezTo>
                  <a:pt x="456" y="79"/>
                  <a:pt x="451" y="88"/>
                  <a:pt x="455" y="105"/>
                </a:cubicBezTo>
                <a:cubicBezTo>
                  <a:pt x="457" y="113"/>
                  <a:pt x="458" y="122"/>
                  <a:pt x="444" y="122"/>
                </a:cubicBezTo>
                <a:cubicBezTo>
                  <a:pt x="430" y="122"/>
                  <a:pt x="425" y="131"/>
                  <a:pt x="433" y="143"/>
                </a:cubicBezTo>
                <a:cubicBezTo>
                  <a:pt x="440" y="154"/>
                  <a:pt x="447" y="165"/>
                  <a:pt x="457" y="172"/>
                </a:cubicBezTo>
                <a:cubicBezTo>
                  <a:pt x="472" y="184"/>
                  <a:pt x="470" y="195"/>
                  <a:pt x="459" y="207"/>
                </a:cubicBezTo>
                <a:cubicBezTo>
                  <a:pt x="452" y="214"/>
                  <a:pt x="449" y="220"/>
                  <a:pt x="453" y="229"/>
                </a:cubicBezTo>
                <a:cubicBezTo>
                  <a:pt x="463" y="258"/>
                  <a:pt x="454" y="275"/>
                  <a:pt x="423" y="281"/>
                </a:cubicBezTo>
                <a:cubicBezTo>
                  <a:pt x="419" y="282"/>
                  <a:pt x="413" y="282"/>
                  <a:pt x="411" y="287"/>
                </a:cubicBezTo>
                <a:cubicBezTo>
                  <a:pt x="404" y="304"/>
                  <a:pt x="391" y="302"/>
                  <a:pt x="378" y="298"/>
                </a:cubicBezTo>
                <a:cubicBezTo>
                  <a:pt x="359" y="293"/>
                  <a:pt x="342" y="293"/>
                  <a:pt x="325" y="303"/>
                </a:cubicBezTo>
                <a:cubicBezTo>
                  <a:pt x="316" y="308"/>
                  <a:pt x="306" y="310"/>
                  <a:pt x="296" y="305"/>
                </a:cubicBezTo>
                <a:cubicBezTo>
                  <a:pt x="275" y="294"/>
                  <a:pt x="252" y="293"/>
                  <a:pt x="230" y="289"/>
                </a:cubicBezTo>
                <a:cubicBezTo>
                  <a:pt x="214" y="286"/>
                  <a:pt x="198" y="286"/>
                  <a:pt x="183" y="279"/>
                </a:cubicBezTo>
                <a:cubicBezTo>
                  <a:pt x="174" y="275"/>
                  <a:pt x="167" y="277"/>
                  <a:pt x="162" y="284"/>
                </a:cubicBezTo>
                <a:cubicBezTo>
                  <a:pt x="152" y="300"/>
                  <a:pt x="146" y="316"/>
                  <a:pt x="163" y="332"/>
                </a:cubicBezTo>
                <a:cubicBezTo>
                  <a:pt x="171" y="341"/>
                  <a:pt x="182" y="348"/>
                  <a:pt x="186" y="361"/>
                </a:cubicBezTo>
                <a:cubicBezTo>
                  <a:pt x="188" y="366"/>
                  <a:pt x="195" y="368"/>
                  <a:pt x="200" y="368"/>
                </a:cubicBezTo>
                <a:cubicBezTo>
                  <a:pt x="212" y="368"/>
                  <a:pt x="224" y="369"/>
                  <a:pt x="226" y="385"/>
                </a:cubicBezTo>
                <a:cubicBezTo>
                  <a:pt x="227" y="396"/>
                  <a:pt x="240" y="403"/>
                  <a:pt x="236" y="416"/>
                </a:cubicBezTo>
                <a:cubicBezTo>
                  <a:pt x="231" y="433"/>
                  <a:pt x="237" y="445"/>
                  <a:pt x="249" y="457"/>
                </a:cubicBezTo>
                <a:cubicBezTo>
                  <a:pt x="257" y="465"/>
                  <a:pt x="268" y="475"/>
                  <a:pt x="263" y="490"/>
                </a:cubicBezTo>
                <a:cubicBezTo>
                  <a:pt x="257" y="508"/>
                  <a:pt x="234" y="524"/>
                  <a:pt x="215" y="522"/>
                </a:cubicBezTo>
                <a:cubicBezTo>
                  <a:pt x="201" y="520"/>
                  <a:pt x="191" y="525"/>
                  <a:pt x="186" y="536"/>
                </a:cubicBezTo>
                <a:cubicBezTo>
                  <a:pt x="181" y="551"/>
                  <a:pt x="168" y="555"/>
                  <a:pt x="158" y="553"/>
                </a:cubicBezTo>
                <a:cubicBezTo>
                  <a:pt x="131" y="547"/>
                  <a:pt x="109" y="560"/>
                  <a:pt x="85" y="564"/>
                </a:cubicBezTo>
                <a:cubicBezTo>
                  <a:pt x="58" y="568"/>
                  <a:pt x="57" y="570"/>
                  <a:pt x="59" y="597"/>
                </a:cubicBezTo>
                <a:cubicBezTo>
                  <a:pt x="60" y="608"/>
                  <a:pt x="63" y="621"/>
                  <a:pt x="52" y="629"/>
                </a:cubicBezTo>
                <a:cubicBezTo>
                  <a:pt x="41" y="637"/>
                  <a:pt x="39" y="648"/>
                  <a:pt x="42" y="660"/>
                </a:cubicBezTo>
                <a:cubicBezTo>
                  <a:pt x="48" y="686"/>
                  <a:pt x="43" y="707"/>
                  <a:pt x="21" y="724"/>
                </a:cubicBezTo>
                <a:cubicBezTo>
                  <a:pt x="18" y="727"/>
                  <a:pt x="14" y="731"/>
                  <a:pt x="12" y="735"/>
                </a:cubicBezTo>
                <a:cubicBezTo>
                  <a:pt x="5" y="745"/>
                  <a:pt x="0" y="755"/>
                  <a:pt x="5" y="769"/>
                </a:cubicBezTo>
                <a:cubicBezTo>
                  <a:pt x="10" y="787"/>
                  <a:pt x="14" y="806"/>
                  <a:pt x="10" y="825"/>
                </a:cubicBezTo>
                <a:cubicBezTo>
                  <a:pt x="7" y="841"/>
                  <a:pt x="8" y="857"/>
                  <a:pt x="13" y="873"/>
                </a:cubicBezTo>
                <a:cubicBezTo>
                  <a:pt x="17" y="884"/>
                  <a:pt x="20" y="895"/>
                  <a:pt x="16" y="907"/>
                </a:cubicBezTo>
                <a:cubicBezTo>
                  <a:pt x="26" y="906"/>
                  <a:pt x="36" y="905"/>
                  <a:pt x="47" y="905"/>
                </a:cubicBezTo>
                <a:cubicBezTo>
                  <a:pt x="69" y="903"/>
                  <a:pt x="93" y="905"/>
                  <a:pt x="105" y="878"/>
                </a:cubicBezTo>
                <a:cubicBezTo>
                  <a:pt x="108" y="872"/>
                  <a:pt x="117" y="870"/>
                  <a:pt x="123" y="867"/>
                </a:cubicBezTo>
                <a:cubicBezTo>
                  <a:pt x="130" y="864"/>
                  <a:pt x="133" y="866"/>
                  <a:pt x="135" y="872"/>
                </a:cubicBezTo>
                <a:cubicBezTo>
                  <a:pt x="139" y="885"/>
                  <a:pt x="145" y="897"/>
                  <a:pt x="145" y="909"/>
                </a:cubicBezTo>
                <a:cubicBezTo>
                  <a:pt x="145" y="924"/>
                  <a:pt x="152" y="926"/>
                  <a:pt x="165" y="921"/>
                </a:cubicBezTo>
                <a:cubicBezTo>
                  <a:pt x="165" y="952"/>
                  <a:pt x="165" y="981"/>
                  <a:pt x="165" y="1010"/>
                </a:cubicBezTo>
                <a:cubicBezTo>
                  <a:pt x="165" y="1016"/>
                  <a:pt x="163" y="1024"/>
                  <a:pt x="167" y="1027"/>
                </a:cubicBezTo>
                <a:cubicBezTo>
                  <a:pt x="182" y="1038"/>
                  <a:pt x="184" y="1055"/>
                  <a:pt x="189" y="1070"/>
                </a:cubicBezTo>
                <a:cubicBezTo>
                  <a:pt x="190" y="1073"/>
                  <a:pt x="189" y="1080"/>
                  <a:pt x="195" y="1078"/>
                </a:cubicBezTo>
                <a:cubicBezTo>
                  <a:pt x="199" y="1078"/>
                  <a:pt x="203" y="1074"/>
                  <a:pt x="203" y="1070"/>
                </a:cubicBezTo>
                <a:cubicBezTo>
                  <a:pt x="204" y="1065"/>
                  <a:pt x="204" y="1061"/>
                  <a:pt x="205" y="1057"/>
                </a:cubicBezTo>
                <a:cubicBezTo>
                  <a:pt x="216" y="1056"/>
                  <a:pt x="230" y="1065"/>
                  <a:pt x="236" y="1047"/>
                </a:cubicBezTo>
                <a:cubicBezTo>
                  <a:pt x="239" y="1045"/>
                  <a:pt x="243" y="1040"/>
                  <a:pt x="245" y="1041"/>
                </a:cubicBezTo>
                <a:cubicBezTo>
                  <a:pt x="251" y="1042"/>
                  <a:pt x="248" y="1049"/>
                  <a:pt x="248" y="1053"/>
                </a:cubicBezTo>
                <a:cubicBezTo>
                  <a:pt x="249" y="1084"/>
                  <a:pt x="249" y="1115"/>
                  <a:pt x="248" y="1145"/>
                </a:cubicBezTo>
                <a:cubicBezTo>
                  <a:pt x="248" y="1166"/>
                  <a:pt x="248" y="1187"/>
                  <a:pt x="255" y="1208"/>
                </a:cubicBezTo>
                <a:lnTo>
                  <a:pt x="255" y="1130"/>
                </a:lnTo>
                <a:cubicBezTo>
                  <a:pt x="266" y="1127"/>
                  <a:pt x="260" y="1139"/>
                  <a:pt x="268" y="1139"/>
                </a:cubicBezTo>
                <a:cubicBezTo>
                  <a:pt x="272" y="1131"/>
                  <a:pt x="268" y="1115"/>
                  <a:pt x="285" y="1119"/>
                </a:cubicBezTo>
                <a:cubicBezTo>
                  <a:pt x="285" y="1116"/>
                  <a:pt x="285" y="1112"/>
                  <a:pt x="284" y="1109"/>
                </a:cubicBezTo>
                <a:cubicBezTo>
                  <a:pt x="254" y="1024"/>
                  <a:pt x="249" y="932"/>
                  <a:pt x="210" y="850"/>
                </a:cubicBezTo>
                <a:cubicBezTo>
                  <a:pt x="209" y="848"/>
                  <a:pt x="209" y="846"/>
                  <a:pt x="208" y="843"/>
                </a:cubicBezTo>
                <a:cubicBezTo>
                  <a:pt x="202" y="833"/>
                  <a:pt x="206" y="825"/>
                  <a:pt x="216" y="819"/>
                </a:cubicBezTo>
                <a:cubicBezTo>
                  <a:pt x="247" y="799"/>
                  <a:pt x="278" y="780"/>
                  <a:pt x="291" y="743"/>
                </a:cubicBezTo>
                <a:cubicBezTo>
                  <a:pt x="294" y="737"/>
                  <a:pt x="300" y="730"/>
                  <a:pt x="310" y="738"/>
                </a:cubicBezTo>
                <a:cubicBezTo>
                  <a:pt x="315" y="742"/>
                  <a:pt x="324" y="750"/>
                  <a:pt x="329" y="743"/>
                </a:cubicBezTo>
                <a:cubicBezTo>
                  <a:pt x="335" y="735"/>
                  <a:pt x="325" y="729"/>
                  <a:pt x="319" y="723"/>
                </a:cubicBezTo>
                <a:cubicBezTo>
                  <a:pt x="316" y="718"/>
                  <a:pt x="310" y="715"/>
                  <a:pt x="307" y="710"/>
                </a:cubicBezTo>
                <a:cubicBezTo>
                  <a:pt x="298" y="697"/>
                  <a:pt x="287" y="688"/>
                  <a:pt x="284" y="671"/>
                </a:cubicBezTo>
                <a:cubicBezTo>
                  <a:pt x="277" y="640"/>
                  <a:pt x="293" y="615"/>
                  <a:pt x="303" y="588"/>
                </a:cubicBezTo>
                <a:cubicBezTo>
                  <a:pt x="308" y="576"/>
                  <a:pt x="315" y="567"/>
                  <a:pt x="332" y="572"/>
                </a:cubicBezTo>
                <a:cubicBezTo>
                  <a:pt x="337" y="574"/>
                  <a:pt x="343" y="571"/>
                  <a:pt x="349" y="568"/>
                </a:cubicBezTo>
                <a:cubicBezTo>
                  <a:pt x="363" y="562"/>
                  <a:pt x="374" y="552"/>
                  <a:pt x="387" y="544"/>
                </a:cubicBezTo>
                <a:cubicBezTo>
                  <a:pt x="391" y="540"/>
                  <a:pt x="397" y="537"/>
                  <a:pt x="396" y="531"/>
                </a:cubicBezTo>
                <a:cubicBezTo>
                  <a:pt x="395" y="526"/>
                  <a:pt x="389" y="523"/>
                  <a:pt x="384" y="521"/>
                </a:cubicBezTo>
                <a:cubicBezTo>
                  <a:pt x="368" y="516"/>
                  <a:pt x="353" y="510"/>
                  <a:pt x="339" y="500"/>
                </a:cubicBezTo>
                <a:cubicBezTo>
                  <a:pt x="315" y="483"/>
                  <a:pt x="314" y="475"/>
                  <a:pt x="333" y="452"/>
                </a:cubicBezTo>
                <a:cubicBezTo>
                  <a:pt x="334" y="451"/>
                  <a:pt x="335" y="449"/>
                  <a:pt x="336" y="448"/>
                </a:cubicBezTo>
                <a:cubicBezTo>
                  <a:pt x="348" y="439"/>
                  <a:pt x="366" y="436"/>
                  <a:pt x="368" y="416"/>
                </a:cubicBezTo>
                <a:cubicBezTo>
                  <a:pt x="368" y="412"/>
                  <a:pt x="375" y="415"/>
                  <a:pt x="379" y="415"/>
                </a:cubicBezTo>
                <a:cubicBezTo>
                  <a:pt x="395" y="417"/>
                  <a:pt x="411" y="421"/>
                  <a:pt x="428" y="420"/>
                </a:cubicBezTo>
                <a:cubicBezTo>
                  <a:pt x="449" y="418"/>
                  <a:pt x="465" y="400"/>
                  <a:pt x="462" y="383"/>
                </a:cubicBezTo>
                <a:cubicBezTo>
                  <a:pt x="461" y="376"/>
                  <a:pt x="456" y="368"/>
                  <a:pt x="463" y="363"/>
                </a:cubicBezTo>
                <a:cubicBezTo>
                  <a:pt x="471" y="359"/>
                  <a:pt x="477" y="367"/>
                  <a:pt x="482" y="372"/>
                </a:cubicBezTo>
                <a:cubicBezTo>
                  <a:pt x="502" y="391"/>
                  <a:pt x="525" y="397"/>
                  <a:pt x="552" y="394"/>
                </a:cubicBezTo>
                <a:cubicBezTo>
                  <a:pt x="559" y="393"/>
                  <a:pt x="566" y="394"/>
                  <a:pt x="574" y="395"/>
                </a:cubicBezTo>
                <a:cubicBezTo>
                  <a:pt x="578" y="396"/>
                  <a:pt x="583" y="397"/>
                  <a:pt x="580" y="405"/>
                </a:cubicBezTo>
                <a:cubicBezTo>
                  <a:pt x="574" y="421"/>
                  <a:pt x="580" y="420"/>
                  <a:pt x="593" y="414"/>
                </a:cubicBezTo>
                <a:cubicBezTo>
                  <a:pt x="603" y="410"/>
                  <a:pt x="614" y="406"/>
                  <a:pt x="624" y="401"/>
                </a:cubicBezTo>
                <a:cubicBezTo>
                  <a:pt x="630" y="398"/>
                  <a:pt x="634" y="394"/>
                  <a:pt x="634" y="387"/>
                </a:cubicBezTo>
                <a:cubicBezTo>
                  <a:pt x="633" y="378"/>
                  <a:pt x="637" y="372"/>
                  <a:pt x="641" y="365"/>
                </a:cubicBezTo>
                <a:cubicBezTo>
                  <a:pt x="646" y="358"/>
                  <a:pt x="649" y="350"/>
                  <a:pt x="640" y="344"/>
                </a:cubicBezTo>
              </a:path>
            </a:pathLst>
          </a:custGeom>
          <a:solidFill>
            <a:srgbClr val="508F9C"/>
          </a:solidFill>
          <a:ln w="0" cap="flat">
            <a:solidFill>
              <a:srgbClr val="508F9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solidFill>
                <a:schemeClr val="bg1"/>
              </a:solidFill>
            </a:endParaRPr>
          </a:p>
        </p:txBody>
      </p:sp>
      <p:sp>
        <p:nvSpPr>
          <p:cNvPr id="22532" name="Freeform 5"/>
          <p:cNvSpPr>
            <a:spLocks/>
          </p:cNvSpPr>
          <p:nvPr/>
        </p:nvSpPr>
        <p:spPr bwMode="auto">
          <a:xfrm>
            <a:off x="7445375" y="2024063"/>
            <a:ext cx="206375" cy="173037"/>
          </a:xfrm>
          <a:custGeom>
            <a:avLst/>
            <a:gdLst>
              <a:gd name="T0" fmla="*/ 0 w 130"/>
              <a:gd name="T1" fmla="*/ 2147483646 h 109"/>
              <a:gd name="T2" fmla="*/ 2147483646 w 130"/>
              <a:gd name="T3" fmla="*/ 0 h 109"/>
              <a:gd name="T4" fmla="*/ 2147483646 w 130"/>
              <a:gd name="T5" fmla="*/ 2147483646 h 109"/>
              <a:gd name="T6" fmla="*/ 2147483646 w 130"/>
              <a:gd name="T7" fmla="*/ 2147483646 h 109"/>
              <a:gd name="T8" fmla="*/ 2147483646 w 130"/>
              <a:gd name="T9" fmla="*/ 2147483646 h 109"/>
              <a:gd name="T10" fmla="*/ 2147483646 w 130"/>
              <a:gd name="T11" fmla="*/ 2147483646 h 109"/>
              <a:gd name="T12" fmla="*/ 2147483646 w 130"/>
              <a:gd name="T13" fmla="*/ 2147483646 h 109"/>
              <a:gd name="T14" fmla="*/ 2147483646 w 130"/>
              <a:gd name="T15" fmla="*/ 2147483646 h 109"/>
              <a:gd name="T16" fmla="*/ 2147483646 w 130"/>
              <a:gd name="T17" fmla="*/ 2147483646 h 109"/>
              <a:gd name="T18" fmla="*/ 0 w 130"/>
              <a:gd name="T19" fmla="*/ 2147483646 h 109"/>
              <a:gd name="T20" fmla="*/ 0 w 130"/>
              <a:gd name="T21" fmla="*/ 2147483646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0" h="109">
                <a:moveTo>
                  <a:pt x="0" y="38"/>
                </a:moveTo>
                <a:cubicBezTo>
                  <a:pt x="0" y="25"/>
                  <a:pt x="0" y="12"/>
                  <a:pt x="4" y="0"/>
                </a:cubicBezTo>
                <a:cubicBezTo>
                  <a:pt x="26" y="1"/>
                  <a:pt x="47" y="0"/>
                  <a:pt x="67" y="13"/>
                </a:cubicBezTo>
                <a:cubicBezTo>
                  <a:pt x="76" y="19"/>
                  <a:pt x="89" y="15"/>
                  <a:pt x="101" y="15"/>
                </a:cubicBezTo>
                <a:cubicBezTo>
                  <a:pt x="102" y="17"/>
                  <a:pt x="104" y="20"/>
                  <a:pt x="106" y="22"/>
                </a:cubicBezTo>
                <a:cubicBezTo>
                  <a:pt x="130" y="47"/>
                  <a:pt x="130" y="47"/>
                  <a:pt x="106" y="73"/>
                </a:cubicBezTo>
                <a:cubicBezTo>
                  <a:pt x="106" y="74"/>
                  <a:pt x="104" y="74"/>
                  <a:pt x="104" y="75"/>
                </a:cubicBezTo>
                <a:cubicBezTo>
                  <a:pt x="77" y="108"/>
                  <a:pt x="77" y="109"/>
                  <a:pt x="42" y="87"/>
                </a:cubicBezTo>
                <a:cubicBezTo>
                  <a:pt x="34" y="81"/>
                  <a:pt x="28" y="83"/>
                  <a:pt x="22" y="88"/>
                </a:cubicBezTo>
                <a:cubicBezTo>
                  <a:pt x="11" y="97"/>
                  <a:pt x="3" y="96"/>
                  <a:pt x="0" y="81"/>
                </a:cubicBezTo>
                <a:cubicBezTo>
                  <a:pt x="0" y="67"/>
                  <a:pt x="0" y="52"/>
                  <a:pt x="0" y="38"/>
                </a:cubicBezTo>
              </a:path>
            </a:pathLst>
          </a:custGeom>
          <a:solidFill>
            <a:srgbClr val="75C79A"/>
          </a:solidFill>
          <a:ln w="0" cap="flat">
            <a:solidFill>
              <a:srgbClr val="75C79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solidFill>
                <a:schemeClr val="bg1"/>
              </a:solidFill>
            </a:endParaRPr>
          </a:p>
        </p:txBody>
      </p:sp>
      <p:sp>
        <p:nvSpPr>
          <p:cNvPr id="22533" name="Freeform 6"/>
          <p:cNvSpPr>
            <a:spLocks/>
          </p:cNvSpPr>
          <p:nvPr/>
        </p:nvSpPr>
        <p:spPr bwMode="auto">
          <a:xfrm>
            <a:off x="7165975" y="671513"/>
            <a:ext cx="14288" cy="6350"/>
          </a:xfrm>
          <a:custGeom>
            <a:avLst/>
            <a:gdLst>
              <a:gd name="T0" fmla="*/ 2147483646 w 9"/>
              <a:gd name="T1" fmla="*/ 2147483646 h 4"/>
              <a:gd name="T2" fmla="*/ 2147483646 w 9"/>
              <a:gd name="T3" fmla="*/ 2147483646 h 4"/>
              <a:gd name="T4" fmla="*/ 0 w 9"/>
              <a:gd name="T5" fmla="*/ 2147483646 h 4"/>
              <a:gd name="T6" fmla="*/ 2147483646 w 9"/>
              <a:gd name="T7" fmla="*/ 2147483646 h 4"/>
              <a:gd name="T8" fmla="*/ 2147483646 w 9"/>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6" y="3"/>
                </a:moveTo>
                <a:cubicBezTo>
                  <a:pt x="7" y="3"/>
                  <a:pt x="8" y="2"/>
                  <a:pt x="8" y="2"/>
                </a:cubicBezTo>
                <a:cubicBezTo>
                  <a:pt x="5" y="0"/>
                  <a:pt x="2" y="0"/>
                  <a:pt x="0" y="3"/>
                </a:cubicBezTo>
                <a:cubicBezTo>
                  <a:pt x="1" y="3"/>
                  <a:pt x="2" y="3"/>
                  <a:pt x="3" y="3"/>
                </a:cubicBezTo>
                <a:cubicBezTo>
                  <a:pt x="4" y="3"/>
                  <a:pt x="5" y="3"/>
                  <a:pt x="6" y="3"/>
                </a:cubicBezTo>
              </a:path>
            </a:pathLst>
          </a:custGeom>
          <a:solidFill>
            <a:srgbClr val="5E7BA9"/>
          </a:solidFill>
          <a:ln w="0" cap="flat">
            <a:solidFill>
              <a:srgbClr val="5E7BA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solidFill>
                <a:schemeClr val="bg1"/>
              </a:solidFill>
            </a:endParaRPr>
          </a:p>
        </p:txBody>
      </p:sp>
      <p:grpSp>
        <p:nvGrpSpPr>
          <p:cNvPr id="22534" name="Group 4"/>
          <p:cNvGrpSpPr>
            <a:grpSpLocks/>
          </p:cNvGrpSpPr>
          <p:nvPr/>
        </p:nvGrpSpPr>
        <p:grpSpPr bwMode="auto">
          <a:xfrm>
            <a:off x="2690813" y="479425"/>
            <a:ext cx="7466012" cy="6327775"/>
            <a:chOff x="2690292" y="487363"/>
            <a:chExt cx="7466533" cy="6328047"/>
          </a:xfrm>
        </p:grpSpPr>
        <p:sp>
          <p:nvSpPr>
            <p:cNvPr id="22571" name="Freeform 2"/>
            <p:cNvSpPr>
              <a:spLocks/>
            </p:cNvSpPr>
            <p:nvPr/>
          </p:nvSpPr>
          <p:spPr bwMode="auto">
            <a:xfrm>
              <a:off x="7285038" y="487363"/>
              <a:ext cx="2232025" cy="1214437"/>
            </a:xfrm>
            <a:custGeom>
              <a:avLst/>
              <a:gdLst>
                <a:gd name="T0" fmla="*/ 2147483646 w 1406"/>
                <a:gd name="T1" fmla="*/ 2147483646 h 765"/>
                <a:gd name="T2" fmla="*/ 2147483646 w 1406"/>
                <a:gd name="T3" fmla="*/ 2147483646 h 765"/>
                <a:gd name="T4" fmla="*/ 2147483646 w 1406"/>
                <a:gd name="T5" fmla="*/ 2147483646 h 765"/>
                <a:gd name="T6" fmla="*/ 2147483646 w 1406"/>
                <a:gd name="T7" fmla="*/ 2147483646 h 765"/>
                <a:gd name="T8" fmla="*/ 2147483646 w 1406"/>
                <a:gd name="T9" fmla="*/ 2147483646 h 765"/>
                <a:gd name="T10" fmla="*/ 2147483646 w 1406"/>
                <a:gd name="T11" fmla="*/ 2147483646 h 765"/>
                <a:gd name="T12" fmla="*/ 2147483646 w 1406"/>
                <a:gd name="T13" fmla="*/ 2147483646 h 765"/>
                <a:gd name="T14" fmla="*/ 2147483646 w 1406"/>
                <a:gd name="T15" fmla="*/ 2147483646 h 765"/>
                <a:gd name="T16" fmla="*/ 2147483646 w 1406"/>
                <a:gd name="T17" fmla="*/ 2147483646 h 765"/>
                <a:gd name="T18" fmla="*/ 2147483646 w 1406"/>
                <a:gd name="T19" fmla="*/ 2147483646 h 765"/>
                <a:gd name="T20" fmla="*/ 2147483646 w 1406"/>
                <a:gd name="T21" fmla="*/ 2147483646 h 765"/>
                <a:gd name="T22" fmla="*/ 2147483646 w 1406"/>
                <a:gd name="T23" fmla="*/ 2147483646 h 765"/>
                <a:gd name="T24" fmla="*/ 2147483646 w 1406"/>
                <a:gd name="T25" fmla="*/ 2147483646 h 765"/>
                <a:gd name="T26" fmla="*/ 2147483646 w 1406"/>
                <a:gd name="T27" fmla="*/ 2147483646 h 765"/>
                <a:gd name="T28" fmla="*/ 2147483646 w 1406"/>
                <a:gd name="T29" fmla="*/ 2147483646 h 765"/>
                <a:gd name="T30" fmla="*/ 2147483646 w 1406"/>
                <a:gd name="T31" fmla="*/ 2147483646 h 765"/>
                <a:gd name="T32" fmla="*/ 2147483646 w 1406"/>
                <a:gd name="T33" fmla="*/ 2147483646 h 765"/>
                <a:gd name="T34" fmla="*/ 2147483646 w 1406"/>
                <a:gd name="T35" fmla="*/ 2147483646 h 765"/>
                <a:gd name="T36" fmla="*/ 2147483646 w 1406"/>
                <a:gd name="T37" fmla="*/ 2147483646 h 765"/>
                <a:gd name="T38" fmla="*/ 2147483646 w 1406"/>
                <a:gd name="T39" fmla="*/ 2147483646 h 765"/>
                <a:gd name="T40" fmla="*/ 2147483646 w 1406"/>
                <a:gd name="T41" fmla="*/ 2147483646 h 765"/>
                <a:gd name="T42" fmla="*/ 2147483646 w 1406"/>
                <a:gd name="T43" fmla="*/ 2147483646 h 765"/>
                <a:gd name="T44" fmla="*/ 2147483646 w 1406"/>
                <a:gd name="T45" fmla="*/ 2147483646 h 765"/>
                <a:gd name="T46" fmla="*/ 2147483646 w 1406"/>
                <a:gd name="T47" fmla="*/ 2147483646 h 765"/>
                <a:gd name="T48" fmla="*/ 2147483646 w 1406"/>
                <a:gd name="T49" fmla="*/ 2147483646 h 765"/>
                <a:gd name="T50" fmla="*/ 2147483646 w 1406"/>
                <a:gd name="T51" fmla="*/ 2147483646 h 765"/>
                <a:gd name="T52" fmla="*/ 2147483646 w 1406"/>
                <a:gd name="T53" fmla="*/ 2147483646 h 765"/>
                <a:gd name="T54" fmla="*/ 2147483646 w 1406"/>
                <a:gd name="T55" fmla="*/ 2147483646 h 765"/>
                <a:gd name="T56" fmla="*/ 2147483646 w 1406"/>
                <a:gd name="T57" fmla="*/ 2147483646 h 765"/>
                <a:gd name="T58" fmla="*/ 2147483646 w 1406"/>
                <a:gd name="T59" fmla="*/ 2147483646 h 765"/>
                <a:gd name="T60" fmla="*/ 2147483646 w 1406"/>
                <a:gd name="T61" fmla="*/ 2147483646 h 765"/>
                <a:gd name="T62" fmla="*/ 2147483646 w 1406"/>
                <a:gd name="T63" fmla="*/ 2147483646 h 765"/>
                <a:gd name="T64" fmla="*/ 2147483646 w 1406"/>
                <a:gd name="T65" fmla="*/ 2147483646 h 765"/>
                <a:gd name="T66" fmla="*/ 2147483646 w 1406"/>
                <a:gd name="T67" fmla="*/ 2147483646 h 765"/>
                <a:gd name="T68" fmla="*/ 2147483646 w 1406"/>
                <a:gd name="T69" fmla="*/ 2147483646 h 765"/>
                <a:gd name="T70" fmla="*/ 2147483646 w 1406"/>
                <a:gd name="T71" fmla="*/ 2147483646 h 765"/>
                <a:gd name="T72" fmla="*/ 2147483646 w 1406"/>
                <a:gd name="T73" fmla="*/ 2147483646 h 765"/>
                <a:gd name="T74" fmla="*/ 2147483646 w 1406"/>
                <a:gd name="T75" fmla="*/ 2147483646 h 765"/>
                <a:gd name="T76" fmla="*/ 2147483646 w 1406"/>
                <a:gd name="T77" fmla="*/ 2147483646 h 765"/>
                <a:gd name="T78" fmla="*/ 2147483646 w 1406"/>
                <a:gd name="T79" fmla="*/ 2147483646 h 765"/>
                <a:gd name="T80" fmla="*/ 2147483646 w 1406"/>
                <a:gd name="T81" fmla="*/ 0 h 7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06" h="765">
                  <a:moveTo>
                    <a:pt x="527" y="0"/>
                  </a:moveTo>
                  <a:cubicBezTo>
                    <a:pt x="538" y="14"/>
                    <a:pt x="561" y="16"/>
                    <a:pt x="560" y="43"/>
                  </a:cubicBezTo>
                  <a:cubicBezTo>
                    <a:pt x="577" y="25"/>
                    <a:pt x="592" y="8"/>
                    <a:pt x="613" y="15"/>
                  </a:cubicBezTo>
                  <a:cubicBezTo>
                    <a:pt x="638" y="23"/>
                    <a:pt x="664" y="25"/>
                    <a:pt x="689" y="35"/>
                  </a:cubicBezTo>
                  <a:cubicBezTo>
                    <a:pt x="694" y="38"/>
                    <a:pt x="697" y="41"/>
                    <a:pt x="698" y="47"/>
                  </a:cubicBezTo>
                  <a:cubicBezTo>
                    <a:pt x="701" y="59"/>
                    <a:pt x="706" y="71"/>
                    <a:pt x="713" y="84"/>
                  </a:cubicBezTo>
                  <a:cubicBezTo>
                    <a:pt x="717" y="70"/>
                    <a:pt x="726" y="71"/>
                    <a:pt x="735" y="73"/>
                  </a:cubicBezTo>
                  <a:cubicBezTo>
                    <a:pt x="755" y="77"/>
                    <a:pt x="773" y="84"/>
                    <a:pt x="792" y="92"/>
                  </a:cubicBezTo>
                  <a:cubicBezTo>
                    <a:pt x="800" y="96"/>
                    <a:pt x="805" y="102"/>
                    <a:pt x="810" y="109"/>
                  </a:cubicBezTo>
                  <a:cubicBezTo>
                    <a:pt x="832" y="143"/>
                    <a:pt x="837" y="183"/>
                    <a:pt x="847" y="221"/>
                  </a:cubicBezTo>
                  <a:cubicBezTo>
                    <a:pt x="851" y="232"/>
                    <a:pt x="844" y="244"/>
                    <a:pt x="836" y="252"/>
                  </a:cubicBezTo>
                  <a:cubicBezTo>
                    <a:pt x="825" y="265"/>
                    <a:pt x="830" y="278"/>
                    <a:pt x="835" y="289"/>
                  </a:cubicBezTo>
                  <a:cubicBezTo>
                    <a:pt x="840" y="301"/>
                    <a:pt x="851" y="302"/>
                    <a:pt x="863" y="300"/>
                  </a:cubicBezTo>
                  <a:cubicBezTo>
                    <a:pt x="875" y="298"/>
                    <a:pt x="884" y="303"/>
                    <a:pt x="884" y="318"/>
                  </a:cubicBezTo>
                  <a:cubicBezTo>
                    <a:pt x="886" y="351"/>
                    <a:pt x="902" y="360"/>
                    <a:pt x="934" y="347"/>
                  </a:cubicBezTo>
                  <a:cubicBezTo>
                    <a:pt x="949" y="341"/>
                    <a:pt x="961" y="330"/>
                    <a:pt x="975" y="323"/>
                  </a:cubicBezTo>
                  <a:cubicBezTo>
                    <a:pt x="979" y="320"/>
                    <a:pt x="983" y="315"/>
                    <a:pt x="988" y="319"/>
                  </a:cubicBezTo>
                  <a:cubicBezTo>
                    <a:pt x="992" y="322"/>
                    <a:pt x="988" y="327"/>
                    <a:pt x="987" y="331"/>
                  </a:cubicBezTo>
                  <a:cubicBezTo>
                    <a:pt x="981" y="349"/>
                    <a:pt x="986" y="360"/>
                    <a:pt x="1005" y="368"/>
                  </a:cubicBezTo>
                  <a:cubicBezTo>
                    <a:pt x="1027" y="377"/>
                    <a:pt x="1049" y="387"/>
                    <a:pt x="1067" y="404"/>
                  </a:cubicBezTo>
                  <a:cubicBezTo>
                    <a:pt x="1071" y="408"/>
                    <a:pt x="1076" y="408"/>
                    <a:pt x="1081" y="408"/>
                  </a:cubicBezTo>
                  <a:cubicBezTo>
                    <a:pt x="1101" y="409"/>
                    <a:pt x="1122" y="413"/>
                    <a:pt x="1141" y="413"/>
                  </a:cubicBezTo>
                  <a:cubicBezTo>
                    <a:pt x="1165" y="413"/>
                    <a:pt x="1180" y="423"/>
                    <a:pt x="1198" y="435"/>
                  </a:cubicBezTo>
                  <a:cubicBezTo>
                    <a:pt x="1207" y="441"/>
                    <a:pt x="1218" y="439"/>
                    <a:pt x="1228" y="435"/>
                  </a:cubicBezTo>
                  <a:cubicBezTo>
                    <a:pt x="1284" y="416"/>
                    <a:pt x="1341" y="423"/>
                    <a:pt x="1398" y="434"/>
                  </a:cubicBezTo>
                  <a:cubicBezTo>
                    <a:pt x="1401" y="434"/>
                    <a:pt x="1403" y="436"/>
                    <a:pt x="1406" y="438"/>
                  </a:cubicBezTo>
                  <a:cubicBezTo>
                    <a:pt x="1405" y="439"/>
                    <a:pt x="1404" y="441"/>
                    <a:pt x="1402" y="442"/>
                  </a:cubicBezTo>
                  <a:cubicBezTo>
                    <a:pt x="1372" y="455"/>
                    <a:pt x="1341" y="465"/>
                    <a:pt x="1316" y="491"/>
                  </a:cubicBezTo>
                  <a:cubicBezTo>
                    <a:pt x="1301" y="506"/>
                    <a:pt x="1278" y="511"/>
                    <a:pt x="1261" y="523"/>
                  </a:cubicBezTo>
                  <a:cubicBezTo>
                    <a:pt x="1240" y="537"/>
                    <a:pt x="1225" y="557"/>
                    <a:pt x="1218" y="579"/>
                  </a:cubicBezTo>
                  <a:cubicBezTo>
                    <a:pt x="1208" y="607"/>
                    <a:pt x="1195" y="626"/>
                    <a:pt x="1165" y="632"/>
                  </a:cubicBezTo>
                  <a:cubicBezTo>
                    <a:pt x="1154" y="634"/>
                    <a:pt x="1146" y="639"/>
                    <a:pt x="1141" y="649"/>
                  </a:cubicBezTo>
                  <a:cubicBezTo>
                    <a:pt x="1129" y="671"/>
                    <a:pt x="1111" y="684"/>
                    <a:pt x="1087" y="690"/>
                  </a:cubicBezTo>
                  <a:cubicBezTo>
                    <a:pt x="1070" y="694"/>
                    <a:pt x="1053" y="693"/>
                    <a:pt x="1036" y="693"/>
                  </a:cubicBezTo>
                  <a:cubicBezTo>
                    <a:pt x="1025" y="692"/>
                    <a:pt x="1016" y="693"/>
                    <a:pt x="1006" y="700"/>
                  </a:cubicBezTo>
                  <a:cubicBezTo>
                    <a:pt x="992" y="711"/>
                    <a:pt x="977" y="713"/>
                    <a:pt x="959" y="709"/>
                  </a:cubicBezTo>
                  <a:cubicBezTo>
                    <a:pt x="942" y="705"/>
                    <a:pt x="928" y="712"/>
                    <a:pt x="916" y="724"/>
                  </a:cubicBezTo>
                  <a:cubicBezTo>
                    <a:pt x="899" y="741"/>
                    <a:pt x="880" y="755"/>
                    <a:pt x="855" y="758"/>
                  </a:cubicBezTo>
                  <a:cubicBezTo>
                    <a:pt x="799" y="765"/>
                    <a:pt x="750" y="750"/>
                    <a:pt x="705" y="719"/>
                  </a:cubicBezTo>
                  <a:cubicBezTo>
                    <a:pt x="703" y="714"/>
                    <a:pt x="696" y="710"/>
                    <a:pt x="700" y="704"/>
                  </a:cubicBezTo>
                  <a:cubicBezTo>
                    <a:pt x="711" y="688"/>
                    <a:pt x="703" y="672"/>
                    <a:pt x="699" y="655"/>
                  </a:cubicBezTo>
                  <a:cubicBezTo>
                    <a:pt x="693" y="625"/>
                    <a:pt x="660" y="619"/>
                    <a:pt x="642" y="635"/>
                  </a:cubicBezTo>
                  <a:cubicBezTo>
                    <a:pt x="627" y="647"/>
                    <a:pt x="608" y="655"/>
                    <a:pt x="590" y="663"/>
                  </a:cubicBezTo>
                  <a:cubicBezTo>
                    <a:pt x="584" y="665"/>
                    <a:pt x="575" y="664"/>
                    <a:pt x="566" y="659"/>
                  </a:cubicBezTo>
                  <a:cubicBezTo>
                    <a:pt x="534" y="641"/>
                    <a:pt x="507" y="616"/>
                    <a:pt x="473" y="602"/>
                  </a:cubicBezTo>
                  <a:cubicBezTo>
                    <a:pt x="465" y="598"/>
                    <a:pt x="459" y="598"/>
                    <a:pt x="451" y="601"/>
                  </a:cubicBezTo>
                  <a:cubicBezTo>
                    <a:pt x="433" y="607"/>
                    <a:pt x="416" y="615"/>
                    <a:pt x="397" y="612"/>
                  </a:cubicBezTo>
                  <a:cubicBezTo>
                    <a:pt x="387" y="599"/>
                    <a:pt x="394" y="591"/>
                    <a:pt x="408" y="585"/>
                  </a:cubicBezTo>
                  <a:cubicBezTo>
                    <a:pt x="378" y="575"/>
                    <a:pt x="351" y="566"/>
                    <a:pt x="326" y="552"/>
                  </a:cubicBezTo>
                  <a:cubicBezTo>
                    <a:pt x="322" y="550"/>
                    <a:pt x="318" y="553"/>
                    <a:pt x="316" y="555"/>
                  </a:cubicBezTo>
                  <a:cubicBezTo>
                    <a:pt x="300" y="569"/>
                    <a:pt x="298" y="556"/>
                    <a:pt x="295" y="545"/>
                  </a:cubicBezTo>
                  <a:cubicBezTo>
                    <a:pt x="292" y="531"/>
                    <a:pt x="296" y="518"/>
                    <a:pt x="304" y="506"/>
                  </a:cubicBezTo>
                  <a:cubicBezTo>
                    <a:pt x="308" y="499"/>
                    <a:pt x="313" y="493"/>
                    <a:pt x="317" y="486"/>
                  </a:cubicBezTo>
                  <a:cubicBezTo>
                    <a:pt x="324" y="475"/>
                    <a:pt x="322" y="469"/>
                    <a:pt x="308" y="467"/>
                  </a:cubicBezTo>
                  <a:cubicBezTo>
                    <a:pt x="278" y="462"/>
                    <a:pt x="248" y="457"/>
                    <a:pt x="218" y="452"/>
                  </a:cubicBezTo>
                  <a:cubicBezTo>
                    <a:pt x="185" y="446"/>
                    <a:pt x="158" y="418"/>
                    <a:pt x="155" y="388"/>
                  </a:cubicBezTo>
                  <a:cubicBezTo>
                    <a:pt x="154" y="378"/>
                    <a:pt x="149" y="374"/>
                    <a:pt x="139" y="377"/>
                  </a:cubicBezTo>
                  <a:cubicBezTo>
                    <a:pt x="130" y="379"/>
                    <a:pt x="120" y="386"/>
                    <a:pt x="111" y="383"/>
                  </a:cubicBezTo>
                  <a:cubicBezTo>
                    <a:pt x="88" y="375"/>
                    <a:pt x="67" y="382"/>
                    <a:pt x="46" y="389"/>
                  </a:cubicBezTo>
                  <a:cubicBezTo>
                    <a:pt x="34" y="392"/>
                    <a:pt x="27" y="386"/>
                    <a:pt x="21" y="378"/>
                  </a:cubicBezTo>
                  <a:cubicBezTo>
                    <a:pt x="15" y="369"/>
                    <a:pt x="3" y="361"/>
                    <a:pt x="12" y="347"/>
                  </a:cubicBezTo>
                  <a:cubicBezTo>
                    <a:pt x="18" y="338"/>
                    <a:pt x="16" y="330"/>
                    <a:pt x="11" y="321"/>
                  </a:cubicBezTo>
                  <a:cubicBezTo>
                    <a:pt x="0" y="303"/>
                    <a:pt x="12" y="265"/>
                    <a:pt x="30" y="253"/>
                  </a:cubicBezTo>
                  <a:cubicBezTo>
                    <a:pt x="44" y="244"/>
                    <a:pt x="58" y="234"/>
                    <a:pt x="74" y="228"/>
                  </a:cubicBezTo>
                  <a:cubicBezTo>
                    <a:pt x="79" y="226"/>
                    <a:pt x="86" y="221"/>
                    <a:pt x="86" y="216"/>
                  </a:cubicBezTo>
                  <a:cubicBezTo>
                    <a:pt x="83" y="192"/>
                    <a:pt x="103" y="186"/>
                    <a:pt x="117" y="176"/>
                  </a:cubicBezTo>
                  <a:cubicBezTo>
                    <a:pt x="130" y="167"/>
                    <a:pt x="137" y="157"/>
                    <a:pt x="131" y="141"/>
                  </a:cubicBezTo>
                  <a:cubicBezTo>
                    <a:pt x="127" y="132"/>
                    <a:pt x="130" y="124"/>
                    <a:pt x="139" y="122"/>
                  </a:cubicBezTo>
                  <a:cubicBezTo>
                    <a:pt x="161" y="117"/>
                    <a:pt x="183" y="112"/>
                    <a:pt x="204" y="106"/>
                  </a:cubicBezTo>
                  <a:cubicBezTo>
                    <a:pt x="222" y="102"/>
                    <a:pt x="243" y="105"/>
                    <a:pt x="262" y="112"/>
                  </a:cubicBezTo>
                  <a:cubicBezTo>
                    <a:pt x="278" y="118"/>
                    <a:pt x="295" y="117"/>
                    <a:pt x="312" y="115"/>
                  </a:cubicBezTo>
                  <a:cubicBezTo>
                    <a:pt x="317" y="115"/>
                    <a:pt x="325" y="115"/>
                    <a:pt x="326" y="109"/>
                  </a:cubicBezTo>
                  <a:cubicBezTo>
                    <a:pt x="327" y="103"/>
                    <a:pt x="321" y="100"/>
                    <a:pt x="316" y="97"/>
                  </a:cubicBezTo>
                  <a:cubicBezTo>
                    <a:pt x="297" y="85"/>
                    <a:pt x="279" y="72"/>
                    <a:pt x="266" y="53"/>
                  </a:cubicBezTo>
                  <a:cubicBezTo>
                    <a:pt x="292" y="51"/>
                    <a:pt x="317" y="45"/>
                    <a:pt x="338" y="68"/>
                  </a:cubicBezTo>
                  <a:cubicBezTo>
                    <a:pt x="350" y="82"/>
                    <a:pt x="381" y="72"/>
                    <a:pt x="390" y="56"/>
                  </a:cubicBezTo>
                  <a:cubicBezTo>
                    <a:pt x="391" y="53"/>
                    <a:pt x="393" y="48"/>
                    <a:pt x="396" y="48"/>
                  </a:cubicBezTo>
                  <a:cubicBezTo>
                    <a:pt x="420" y="51"/>
                    <a:pt x="433" y="32"/>
                    <a:pt x="451" y="23"/>
                  </a:cubicBezTo>
                  <a:cubicBezTo>
                    <a:pt x="461" y="17"/>
                    <a:pt x="470" y="11"/>
                    <a:pt x="480" y="25"/>
                  </a:cubicBezTo>
                  <a:cubicBezTo>
                    <a:pt x="485" y="33"/>
                    <a:pt x="490" y="25"/>
                    <a:pt x="490" y="20"/>
                  </a:cubicBezTo>
                  <a:cubicBezTo>
                    <a:pt x="490" y="9"/>
                    <a:pt x="497" y="5"/>
                    <a:pt x="505" y="0"/>
                  </a:cubicBezTo>
                  <a:lnTo>
                    <a:pt x="527" y="0"/>
                  </a:lnTo>
                  <a:close/>
                </a:path>
              </a:pathLst>
            </a:custGeom>
            <a:solidFill>
              <a:srgbClr val="508F9C"/>
            </a:solidFill>
            <a:ln w="0" cap="flat">
              <a:solidFill>
                <a:srgbClr val="508F9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solidFill>
                  <a:schemeClr val="bg1"/>
                </a:solidFill>
              </a:endParaRPr>
            </a:p>
          </p:txBody>
        </p:sp>
        <p:sp>
          <p:nvSpPr>
            <p:cNvPr id="22572" name="Freeform 7"/>
            <p:cNvSpPr>
              <a:spLocks/>
            </p:cNvSpPr>
            <p:nvPr/>
          </p:nvSpPr>
          <p:spPr bwMode="auto">
            <a:xfrm>
              <a:off x="6365875" y="571500"/>
              <a:ext cx="1566863" cy="2735263"/>
            </a:xfrm>
            <a:custGeom>
              <a:avLst/>
              <a:gdLst>
                <a:gd name="T0" fmla="*/ 2147483646 w 987"/>
                <a:gd name="T1" fmla="*/ 2147483646 h 1723"/>
                <a:gd name="T2" fmla="*/ 2147483646 w 987"/>
                <a:gd name="T3" fmla="*/ 2147483646 h 1723"/>
                <a:gd name="T4" fmla="*/ 2147483646 w 987"/>
                <a:gd name="T5" fmla="*/ 2147483646 h 1723"/>
                <a:gd name="T6" fmla="*/ 2147483646 w 987"/>
                <a:gd name="T7" fmla="*/ 2147483646 h 1723"/>
                <a:gd name="T8" fmla="*/ 2147483646 w 987"/>
                <a:gd name="T9" fmla="*/ 2147483646 h 1723"/>
                <a:gd name="T10" fmla="*/ 2147483646 w 987"/>
                <a:gd name="T11" fmla="*/ 2147483646 h 1723"/>
                <a:gd name="T12" fmla="*/ 2147483646 w 987"/>
                <a:gd name="T13" fmla="*/ 2147483646 h 1723"/>
                <a:gd name="T14" fmla="*/ 2147483646 w 987"/>
                <a:gd name="T15" fmla="*/ 2147483646 h 1723"/>
                <a:gd name="T16" fmla="*/ 2147483646 w 987"/>
                <a:gd name="T17" fmla="*/ 0 h 1723"/>
                <a:gd name="T18" fmla="*/ 2147483646 w 987"/>
                <a:gd name="T19" fmla="*/ 2147483646 h 1723"/>
                <a:gd name="T20" fmla="*/ 2147483646 w 987"/>
                <a:gd name="T21" fmla="*/ 2147483646 h 1723"/>
                <a:gd name="T22" fmla="*/ 2147483646 w 987"/>
                <a:gd name="T23" fmla="*/ 2147483646 h 1723"/>
                <a:gd name="T24" fmla="*/ 2147483646 w 987"/>
                <a:gd name="T25" fmla="*/ 2147483646 h 1723"/>
                <a:gd name="T26" fmla="*/ 2147483646 w 987"/>
                <a:gd name="T27" fmla="*/ 2147483646 h 1723"/>
                <a:gd name="T28" fmla="*/ 2147483646 w 987"/>
                <a:gd name="T29" fmla="*/ 2147483646 h 1723"/>
                <a:gd name="T30" fmla="*/ 2147483646 w 987"/>
                <a:gd name="T31" fmla="*/ 2147483646 h 1723"/>
                <a:gd name="T32" fmla="*/ 2147483646 w 987"/>
                <a:gd name="T33" fmla="*/ 2147483646 h 1723"/>
                <a:gd name="T34" fmla="*/ 2147483646 w 987"/>
                <a:gd name="T35" fmla="*/ 2147483646 h 1723"/>
                <a:gd name="T36" fmla="*/ 2147483646 w 987"/>
                <a:gd name="T37" fmla="*/ 2147483646 h 1723"/>
                <a:gd name="T38" fmla="*/ 2147483646 w 987"/>
                <a:gd name="T39" fmla="*/ 2147483646 h 1723"/>
                <a:gd name="T40" fmla="*/ 2147483646 w 987"/>
                <a:gd name="T41" fmla="*/ 2147483646 h 1723"/>
                <a:gd name="T42" fmla="*/ 2147483646 w 987"/>
                <a:gd name="T43" fmla="*/ 2147483646 h 1723"/>
                <a:gd name="T44" fmla="*/ 2147483646 w 987"/>
                <a:gd name="T45" fmla="*/ 2147483646 h 1723"/>
                <a:gd name="T46" fmla="*/ 2147483646 w 987"/>
                <a:gd name="T47" fmla="*/ 2147483646 h 1723"/>
                <a:gd name="T48" fmla="*/ 2147483646 w 987"/>
                <a:gd name="T49" fmla="*/ 2147483646 h 1723"/>
                <a:gd name="T50" fmla="*/ 2147483646 w 987"/>
                <a:gd name="T51" fmla="*/ 2147483646 h 1723"/>
                <a:gd name="T52" fmla="*/ 2147483646 w 987"/>
                <a:gd name="T53" fmla="*/ 2147483646 h 1723"/>
                <a:gd name="T54" fmla="*/ 2147483646 w 987"/>
                <a:gd name="T55" fmla="*/ 2147483646 h 1723"/>
                <a:gd name="T56" fmla="*/ 2147483646 w 987"/>
                <a:gd name="T57" fmla="*/ 2147483646 h 1723"/>
                <a:gd name="T58" fmla="*/ 2147483646 w 987"/>
                <a:gd name="T59" fmla="*/ 2147483646 h 1723"/>
                <a:gd name="T60" fmla="*/ 2147483646 w 987"/>
                <a:gd name="T61" fmla="*/ 2147483646 h 1723"/>
                <a:gd name="T62" fmla="*/ 2147483646 w 987"/>
                <a:gd name="T63" fmla="*/ 2147483646 h 1723"/>
                <a:gd name="T64" fmla="*/ 2147483646 w 987"/>
                <a:gd name="T65" fmla="*/ 2147483646 h 1723"/>
                <a:gd name="T66" fmla="*/ 2147483646 w 987"/>
                <a:gd name="T67" fmla="*/ 2147483646 h 1723"/>
                <a:gd name="T68" fmla="*/ 2147483646 w 987"/>
                <a:gd name="T69" fmla="*/ 2147483646 h 1723"/>
                <a:gd name="T70" fmla="*/ 2147483646 w 987"/>
                <a:gd name="T71" fmla="*/ 2147483646 h 1723"/>
                <a:gd name="T72" fmla="*/ 2147483646 w 987"/>
                <a:gd name="T73" fmla="*/ 2147483646 h 1723"/>
                <a:gd name="T74" fmla="*/ 2147483646 w 987"/>
                <a:gd name="T75" fmla="*/ 2147483646 h 1723"/>
                <a:gd name="T76" fmla="*/ 2147483646 w 987"/>
                <a:gd name="T77" fmla="*/ 2147483646 h 1723"/>
                <a:gd name="T78" fmla="*/ 2147483646 w 987"/>
                <a:gd name="T79" fmla="*/ 2147483646 h 1723"/>
                <a:gd name="T80" fmla="*/ 2147483646 w 987"/>
                <a:gd name="T81" fmla="*/ 2147483646 h 1723"/>
                <a:gd name="T82" fmla="*/ 2147483646 w 987"/>
                <a:gd name="T83" fmla="*/ 2147483646 h 1723"/>
                <a:gd name="T84" fmla="*/ 2147483646 w 987"/>
                <a:gd name="T85" fmla="*/ 2147483646 h 1723"/>
                <a:gd name="T86" fmla="*/ 2147483646 w 987"/>
                <a:gd name="T87" fmla="*/ 2147483646 h 1723"/>
                <a:gd name="T88" fmla="*/ 2147483646 w 987"/>
                <a:gd name="T89" fmla="*/ 2147483646 h 1723"/>
                <a:gd name="T90" fmla="*/ 2147483646 w 987"/>
                <a:gd name="T91" fmla="*/ 2147483646 h 1723"/>
                <a:gd name="T92" fmla="*/ 2147483646 w 987"/>
                <a:gd name="T93" fmla="*/ 2147483646 h 1723"/>
                <a:gd name="T94" fmla="*/ 2147483646 w 987"/>
                <a:gd name="T95" fmla="*/ 2147483646 h 1723"/>
                <a:gd name="T96" fmla="*/ 2147483646 w 987"/>
                <a:gd name="T97" fmla="*/ 2147483646 h 1723"/>
                <a:gd name="T98" fmla="*/ 2147483646 w 987"/>
                <a:gd name="T99" fmla="*/ 2147483646 h 1723"/>
                <a:gd name="T100" fmla="*/ 2147483646 w 987"/>
                <a:gd name="T101" fmla="*/ 2147483646 h 1723"/>
                <a:gd name="T102" fmla="*/ 2147483646 w 987"/>
                <a:gd name="T103" fmla="*/ 2147483646 h 1723"/>
                <a:gd name="T104" fmla="*/ 2147483646 w 987"/>
                <a:gd name="T105" fmla="*/ 2147483646 h 1723"/>
                <a:gd name="T106" fmla="*/ 2147483646 w 987"/>
                <a:gd name="T107" fmla="*/ 2147483646 h 1723"/>
                <a:gd name="T108" fmla="*/ 2147483646 w 987"/>
                <a:gd name="T109" fmla="*/ 2147483646 h 1723"/>
                <a:gd name="T110" fmla="*/ 2147483646 w 987"/>
                <a:gd name="T111" fmla="*/ 2147483646 h 1723"/>
                <a:gd name="T112" fmla="*/ 2147483646 w 987"/>
                <a:gd name="T113" fmla="*/ 2147483646 h 1723"/>
                <a:gd name="T114" fmla="*/ 2147483646 w 987"/>
                <a:gd name="T115" fmla="*/ 2147483646 h 1723"/>
                <a:gd name="T116" fmla="*/ 2147483646 w 987"/>
                <a:gd name="T117" fmla="*/ 2147483646 h 1723"/>
                <a:gd name="T118" fmla="*/ 2147483646 w 987"/>
                <a:gd name="T119" fmla="*/ 2147483646 h 1723"/>
                <a:gd name="T120" fmla="*/ 2147483646 w 987"/>
                <a:gd name="T121" fmla="*/ 2147483646 h 17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87" h="1723">
                  <a:moveTo>
                    <a:pt x="988" y="532"/>
                  </a:moveTo>
                  <a:cubicBezTo>
                    <a:pt x="958" y="522"/>
                    <a:pt x="930" y="514"/>
                    <a:pt x="905" y="499"/>
                  </a:cubicBezTo>
                  <a:cubicBezTo>
                    <a:pt x="901" y="497"/>
                    <a:pt x="898" y="500"/>
                    <a:pt x="895" y="502"/>
                  </a:cubicBezTo>
                  <a:cubicBezTo>
                    <a:pt x="880" y="516"/>
                    <a:pt x="878" y="503"/>
                    <a:pt x="875" y="492"/>
                  </a:cubicBezTo>
                  <a:cubicBezTo>
                    <a:pt x="871" y="478"/>
                    <a:pt x="876" y="465"/>
                    <a:pt x="884" y="453"/>
                  </a:cubicBezTo>
                  <a:cubicBezTo>
                    <a:pt x="888" y="446"/>
                    <a:pt x="893" y="440"/>
                    <a:pt x="897" y="433"/>
                  </a:cubicBezTo>
                  <a:cubicBezTo>
                    <a:pt x="904" y="422"/>
                    <a:pt x="901" y="416"/>
                    <a:pt x="887" y="414"/>
                  </a:cubicBezTo>
                  <a:cubicBezTo>
                    <a:pt x="857" y="409"/>
                    <a:pt x="827" y="404"/>
                    <a:pt x="798" y="399"/>
                  </a:cubicBezTo>
                  <a:cubicBezTo>
                    <a:pt x="765" y="393"/>
                    <a:pt x="738" y="366"/>
                    <a:pt x="735" y="335"/>
                  </a:cubicBezTo>
                  <a:cubicBezTo>
                    <a:pt x="734" y="325"/>
                    <a:pt x="729" y="321"/>
                    <a:pt x="719" y="324"/>
                  </a:cubicBezTo>
                  <a:cubicBezTo>
                    <a:pt x="710" y="326"/>
                    <a:pt x="700" y="333"/>
                    <a:pt x="691" y="330"/>
                  </a:cubicBezTo>
                  <a:cubicBezTo>
                    <a:pt x="668" y="322"/>
                    <a:pt x="647" y="329"/>
                    <a:pt x="626" y="336"/>
                  </a:cubicBezTo>
                  <a:cubicBezTo>
                    <a:pt x="614" y="340"/>
                    <a:pt x="607" y="334"/>
                    <a:pt x="601" y="325"/>
                  </a:cubicBezTo>
                  <a:cubicBezTo>
                    <a:pt x="595" y="316"/>
                    <a:pt x="582" y="308"/>
                    <a:pt x="592" y="294"/>
                  </a:cubicBezTo>
                  <a:cubicBezTo>
                    <a:pt x="597" y="285"/>
                    <a:pt x="596" y="277"/>
                    <a:pt x="591" y="268"/>
                  </a:cubicBezTo>
                  <a:cubicBezTo>
                    <a:pt x="580" y="250"/>
                    <a:pt x="592" y="212"/>
                    <a:pt x="610" y="200"/>
                  </a:cubicBezTo>
                  <a:cubicBezTo>
                    <a:pt x="624" y="191"/>
                    <a:pt x="637" y="181"/>
                    <a:pt x="653" y="175"/>
                  </a:cubicBezTo>
                  <a:cubicBezTo>
                    <a:pt x="659" y="173"/>
                    <a:pt x="666" y="168"/>
                    <a:pt x="666" y="163"/>
                  </a:cubicBezTo>
                  <a:cubicBezTo>
                    <a:pt x="663" y="139"/>
                    <a:pt x="683" y="133"/>
                    <a:pt x="697" y="123"/>
                  </a:cubicBezTo>
                  <a:cubicBezTo>
                    <a:pt x="709" y="114"/>
                    <a:pt x="717" y="104"/>
                    <a:pt x="710" y="88"/>
                  </a:cubicBezTo>
                  <a:cubicBezTo>
                    <a:pt x="707" y="79"/>
                    <a:pt x="709" y="71"/>
                    <a:pt x="719" y="69"/>
                  </a:cubicBezTo>
                  <a:cubicBezTo>
                    <a:pt x="740" y="64"/>
                    <a:pt x="762" y="59"/>
                    <a:pt x="784" y="53"/>
                  </a:cubicBezTo>
                  <a:cubicBezTo>
                    <a:pt x="802" y="49"/>
                    <a:pt x="822" y="52"/>
                    <a:pt x="841" y="59"/>
                  </a:cubicBezTo>
                  <a:cubicBezTo>
                    <a:pt x="857" y="65"/>
                    <a:pt x="875" y="64"/>
                    <a:pt x="892" y="62"/>
                  </a:cubicBezTo>
                  <a:cubicBezTo>
                    <a:pt x="897" y="62"/>
                    <a:pt x="904" y="62"/>
                    <a:pt x="906" y="56"/>
                  </a:cubicBezTo>
                  <a:cubicBezTo>
                    <a:pt x="907" y="50"/>
                    <a:pt x="901" y="47"/>
                    <a:pt x="896" y="44"/>
                  </a:cubicBezTo>
                  <a:cubicBezTo>
                    <a:pt x="877" y="32"/>
                    <a:pt x="859" y="19"/>
                    <a:pt x="846" y="0"/>
                  </a:cubicBezTo>
                  <a:cubicBezTo>
                    <a:pt x="843" y="0"/>
                    <a:pt x="841" y="0"/>
                    <a:pt x="839" y="0"/>
                  </a:cubicBezTo>
                  <a:cubicBezTo>
                    <a:pt x="837" y="0"/>
                    <a:pt x="835" y="1"/>
                    <a:pt x="833" y="1"/>
                  </a:cubicBezTo>
                  <a:cubicBezTo>
                    <a:pt x="818" y="8"/>
                    <a:pt x="798" y="2"/>
                    <a:pt x="786" y="19"/>
                  </a:cubicBezTo>
                  <a:cubicBezTo>
                    <a:pt x="786" y="20"/>
                    <a:pt x="781" y="19"/>
                    <a:pt x="781" y="19"/>
                  </a:cubicBezTo>
                  <a:cubicBezTo>
                    <a:pt x="780" y="8"/>
                    <a:pt x="771" y="12"/>
                    <a:pt x="766" y="12"/>
                  </a:cubicBezTo>
                  <a:cubicBezTo>
                    <a:pt x="741" y="14"/>
                    <a:pt x="716" y="17"/>
                    <a:pt x="691" y="20"/>
                  </a:cubicBezTo>
                  <a:cubicBezTo>
                    <a:pt x="690" y="27"/>
                    <a:pt x="694" y="31"/>
                    <a:pt x="698" y="36"/>
                  </a:cubicBezTo>
                  <a:cubicBezTo>
                    <a:pt x="699" y="37"/>
                    <a:pt x="699" y="37"/>
                    <a:pt x="700" y="38"/>
                  </a:cubicBezTo>
                  <a:cubicBezTo>
                    <a:pt x="699" y="37"/>
                    <a:pt x="699" y="37"/>
                    <a:pt x="698" y="36"/>
                  </a:cubicBezTo>
                  <a:cubicBezTo>
                    <a:pt x="694" y="31"/>
                    <a:pt x="690" y="27"/>
                    <a:pt x="691" y="20"/>
                  </a:cubicBezTo>
                  <a:cubicBezTo>
                    <a:pt x="684" y="21"/>
                    <a:pt x="679" y="27"/>
                    <a:pt x="673" y="30"/>
                  </a:cubicBezTo>
                  <a:cubicBezTo>
                    <a:pt x="677" y="36"/>
                    <a:pt x="680" y="41"/>
                    <a:pt x="684" y="47"/>
                  </a:cubicBezTo>
                  <a:cubicBezTo>
                    <a:pt x="684" y="47"/>
                    <a:pt x="685" y="48"/>
                    <a:pt x="685" y="48"/>
                  </a:cubicBezTo>
                  <a:cubicBezTo>
                    <a:pt x="686" y="50"/>
                    <a:pt x="687" y="51"/>
                    <a:pt x="689" y="51"/>
                  </a:cubicBezTo>
                  <a:cubicBezTo>
                    <a:pt x="690" y="52"/>
                    <a:pt x="691" y="52"/>
                    <a:pt x="692" y="52"/>
                  </a:cubicBezTo>
                  <a:cubicBezTo>
                    <a:pt x="691" y="52"/>
                    <a:pt x="690" y="52"/>
                    <a:pt x="689" y="51"/>
                  </a:cubicBezTo>
                  <a:cubicBezTo>
                    <a:pt x="687" y="51"/>
                    <a:pt x="686" y="50"/>
                    <a:pt x="685" y="48"/>
                  </a:cubicBezTo>
                  <a:cubicBezTo>
                    <a:pt x="685" y="48"/>
                    <a:pt x="684" y="47"/>
                    <a:pt x="684" y="47"/>
                  </a:cubicBezTo>
                  <a:cubicBezTo>
                    <a:pt x="680" y="41"/>
                    <a:pt x="677" y="36"/>
                    <a:pt x="673" y="30"/>
                  </a:cubicBezTo>
                  <a:cubicBezTo>
                    <a:pt x="658" y="30"/>
                    <a:pt x="644" y="31"/>
                    <a:pt x="629" y="31"/>
                  </a:cubicBezTo>
                  <a:cubicBezTo>
                    <a:pt x="621" y="31"/>
                    <a:pt x="612" y="31"/>
                    <a:pt x="603" y="31"/>
                  </a:cubicBezTo>
                  <a:cubicBezTo>
                    <a:pt x="594" y="31"/>
                    <a:pt x="589" y="38"/>
                    <a:pt x="583" y="44"/>
                  </a:cubicBezTo>
                  <a:cubicBezTo>
                    <a:pt x="598" y="61"/>
                    <a:pt x="612" y="77"/>
                    <a:pt x="626" y="94"/>
                  </a:cubicBezTo>
                  <a:cubicBezTo>
                    <a:pt x="612" y="77"/>
                    <a:pt x="598" y="61"/>
                    <a:pt x="583" y="44"/>
                  </a:cubicBezTo>
                  <a:cubicBezTo>
                    <a:pt x="579" y="47"/>
                    <a:pt x="575" y="49"/>
                    <a:pt x="574" y="54"/>
                  </a:cubicBezTo>
                  <a:cubicBezTo>
                    <a:pt x="564" y="58"/>
                    <a:pt x="553" y="61"/>
                    <a:pt x="542" y="65"/>
                  </a:cubicBezTo>
                  <a:cubicBezTo>
                    <a:pt x="536" y="65"/>
                    <a:pt x="529" y="64"/>
                    <a:pt x="523" y="64"/>
                  </a:cubicBezTo>
                  <a:cubicBezTo>
                    <a:pt x="520" y="65"/>
                    <a:pt x="516" y="65"/>
                    <a:pt x="513" y="65"/>
                  </a:cubicBezTo>
                  <a:cubicBezTo>
                    <a:pt x="512" y="66"/>
                    <a:pt x="512" y="66"/>
                    <a:pt x="511" y="66"/>
                  </a:cubicBezTo>
                  <a:cubicBezTo>
                    <a:pt x="510" y="67"/>
                    <a:pt x="509" y="67"/>
                    <a:pt x="508" y="67"/>
                  </a:cubicBezTo>
                  <a:cubicBezTo>
                    <a:pt x="507" y="67"/>
                    <a:pt x="506" y="67"/>
                    <a:pt x="505" y="66"/>
                  </a:cubicBezTo>
                  <a:cubicBezTo>
                    <a:pt x="480" y="73"/>
                    <a:pt x="507" y="81"/>
                    <a:pt x="504" y="89"/>
                  </a:cubicBezTo>
                  <a:cubicBezTo>
                    <a:pt x="503" y="90"/>
                    <a:pt x="502" y="91"/>
                    <a:pt x="501" y="92"/>
                  </a:cubicBezTo>
                  <a:cubicBezTo>
                    <a:pt x="501" y="94"/>
                    <a:pt x="500" y="95"/>
                    <a:pt x="500" y="96"/>
                  </a:cubicBezTo>
                  <a:cubicBezTo>
                    <a:pt x="495" y="96"/>
                    <a:pt x="491" y="97"/>
                    <a:pt x="491" y="103"/>
                  </a:cubicBezTo>
                  <a:cubicBezTo>
                    <a:pt x="498" y="118"/>
                    <a:pt x="508" y="131"/>
                    <a:pt x="519" y="143"/>
                  </a:cubicBezTo>
                  <a:cubicBezTo>
                    <a:pt x="508" y="131"/>
                    <a:pt x="498" y="118"/>
                    <a:pt x="491" y="103"/>
                  </a:cubicBezTo>
                  <a:cubicBezTo>
                    <a:pt x="489" y="103"/>
                    <a:pt x="488" y="103"/>
                    <a:pt x="487" y="103"/>
                  </a:cubicBezTo>
                  <a:cubicBezTo>
                    <a:pt x="485" y="104"/>
                    <a:pt x="484" y="105"/>
                    <a:pt x="482" y="106"/>
                  </a:cubicBezTo>
                  <a:cubicBezTo>
                    <a:pt x="476" y="110"/>
                    <a:pt x="469" y="114"/>
                    <a:pt x="462" y="119"/>
                  </a:cubicBezTo>
                  <a:cubicBezTo>
                    <a:pt x="465" y="120"/>
                    <a:pt x="469" y="122"/>
                    <a:pt x="472" y="123"/>
                  </a:cubicBezTo>
                  <a:cubicBezTo>
                    <a:pt x="469" y="122"/>
                    <a:pt x="465" y="120"/>
                    <a:pt x="462" y="119"/>
                  </a:cubicBezTo>
                  <a:cubicBezTo>
                    <a:pt x="448" y="123"/>
                    <a:pt x="440" y="137"/>
                    <a:pt x="425" y="140"/>
                  </a:cubicBezTo>
                  <a:cubicBezTo>
                    <a:pt x="421" y="146"/>
                    <a:pt x="417" y="153"/>
                    <a:pt x="414" y="159"/>
                  </a:cubicBezTo>
                  <a:cubicBezTo>
                    <a:pt x="414" y="159"/>
                    <a:pt x="413" y="161"/>
                    <a:pt x="413" y="161"/>
                  </a:cubicBezTo>
                  <a:cubicBezTo>
                    <a:pt x="400" y="174"/>
                    <a:pt x="390" y="162"/>
                    <a:pt x="383" y="154"/>
                  </a:cubicBezTo>
                  <a:cubicBezTo>
                    <a:pt x="372" y="140"/>
                    <a:pt x="370" y="149"/>
                    <a:pt x="366" y="158"/>
                  </a:cubicBezTo>
                  <a:cubicBezTo>
                    <a:pt x="360" y="171"/>
                    <a:pt x="359" y="185"/>
                    <a:pt x="346" y="196"/>
                  </a:cubicBezTo>
                  <a:cubicBezTo>
                    <a:pt x="321" y="215"/>
                    <a:pt x="299" y="236"/>
                    <a:pt x="278" y="259"/>
                  </a:cubicBezTo>
                  <a:cubicBezTo>
                    <a:pt x="264" y="274"/>
                    <a:pt x="264" y="282"/>
                    <a:pt x="283" y="291"/>
                  </a:cubicBezTo>
                  <a:cubicBezTo>
                    <a:pt x="300" y="298"/>
                    <a:pt x="314" y="306"/>
                    <a:pt x="323" y="322"/>
                  </a:cubicBezTo>
                  <a:cubicBezTo>
                    <a:pt x="336" y="346"/>
                    <a:pt x="358" y="367"/>
                    <a:pt x="349" y="399"/>
                  </a:cubicBezTo>
                  <a:cubicBezTo>
                    <a:pt x="347" y="407"/>
                    <a:pt x="353" y="409"/>
                    <a:pt x="359" y="411"/>
                  </a:cubicBezTo>
                  <a:cubicBezTo>
                    <a:pt x="370" y="415"/>
                    <a:pt x="374" y="424"/>
                    <a:pt x="376" y="435"/>
                  </a:cubicBezTo>
                  <a:cubicBezTo>
                    <a:pt x="379" y="453"/>
                    <a:pt x="378" y="470"/>
                    <a:pt x="360" y="482"/>
                  </a:cubicBezTo>
                  <a:cubicBezTo>
                    <a:pt x="345" y="492"/>
                    <a:pt x="349" y="502"/>
                    <a:pt x="361" y="512"/>
                  </a:cubicBezTo>
                  <a:cubicBezTo>
                    <a:pt x="368" y="517"/>
                    <a:pt x="376" y="522"/>
                    <a:pt x="383" y="527"/>
                  </a:cubicBezTo>
                  <a:cubicBezTo>
                    <a:pt x="389" y="531"/>
                    <a:pt x="392" y="537"/>
                    <a:pt x="385" y="540"/>
                  </a:cubicBezTo>
                  <a:cubicBezTo>
                    <a:pt x="362" y="550"/>
                    <a:pt x="351" y="568"/>
                    <a:pt x="346" y="591"/>
                  </a:cubicBezTo>
                  <a:cubicBezTo>
                    <a:pt x="345" y="594"/>
                    <a:pt x="342" y="596"/>
                    <a:pt x="340" y="599"/>
                  </a:cubicBezTo>
                  <a:cubicBezTo>
                    <a:pt x="347" y="610"/>
                    <a:pt x="353" y="621"/>
                    <a:pt x="361" y="630"/>
                  </a:cubicBezTo>
                  <a:cubicBezTo>
                    <a:pt x="370" y="642"/>
                    <a:pt x="378" y="656"/>
                    <a:pt x="398" y="648"/>
                  </a:cubicBezTo>
                  <a:cubicBezTo>
                    <a:pt x="408" y="644"/>
                    <a:pt x="411" y="653"/>
                    <a:pt x="409" y="663"/>
                  </a:cubicBezTo>
                  <a:cubicBezTo>
                    <a:pt x="406" y="677"/>
                    <a:pt x="403" y="691"/>
                    <a:pt x="393" y="702"/>
                  </a:cubicBezTo>
                  <a:cubicBezTo>
                    <a:pt x="386" y="710"/>
                    <a:pt x="385" y="719"/>
                    <a:pt x="387" y="729"/>
                  </a:cubicBezTo>
                  <a:cubicBezTo>
                    <a:pt x="391" y="745"/>
                    <a:pt x="390" y="759"/>
                    <a:pt x="375" y="771"/>
                  </a:cubicBezTo>
                  <a:cubicBezTo>
                    <a:pt x="348" y="792"/>
                    <a:pt x="335" y="824"/>
                    <a:pt x="318" y="852"/>
                  </a:cubicBezTo>
                  <a:cubicBezTo>
                    <a:pt x="313" y="859"/>
                    <a:pt x="315" y="868"/>
                    <a:pt x="319" y="876"/>
                  </a:cubicBezTo>
                  <a:cubicBezTo>
                    <a:pt x="330" y="901"/>
                    <a:pt x="341" y="926"/>
                    <a:pt x="353" y="950"/>
                  </a:cubicBezTo>
                  <a:cubicBezTo>
                    <a:pt x="356" y="957"/>
                    <a:pt x="361" y="960"/>
                    <a:pt x="369" y="960"/>
                  </a:cubicBezTo>
                  <a:cubicBezTo>
                    <a:pt x="386" y="961"/>
                    <a:pt x="401" y="958"/>
                    <a:pt x="413" y="945"/>
                  </a:cubicBezTo>
                  <a:cubicBezTo>
                    <a:pt x="421" y="936"/>
                    <a:pt x="429" y="938"/>
                    <a:pt x="438" y="944"/>
                  </a:cubicBezTo>
                  <a:cubicBezTo>
                    <a:pt x="446" y="950"/>
                    <a:pt x="444" y="957"/>
                    <a:pt x="439" y="964"/>
                  </a:cubicBezTo>
                  <a:cubicBezTo>
                    <a:pt x="434" y="971"/>
                    <a:pt x="431" y="978"/>
                    <a:pt x="431" y="986"/>
                  </a:cubicBezTo>
                  <a:cubicBezTo>
                    <a:pt x="432" y="993"/>
                    <a:pt x="427" y="997"/>
                    <a:pt x="422" y="1000"/>
                  </a:cubicBezTo>
                  <a:cubicBezTo>
                    <a:pt x="412" y="1006"/>
                    <a:pt x="401" y="1009"/>
                    <a:pt x="390" y="1014"/>
                  </a:cubicBezTo>
                  <a:cubicBezTo>
                    <a:pt x="378" y="1019"/>
                    <a:pt x="372" y="1020"/>
                    <a:pt x="378" y="1004"/>
                  </a:cubicBezTo>
                  <a:cubicBezTo>
                    <a:pt x="381" y="997"/>
                    <a:pt x="376" y="995"/>
                    <a:pt x="371" y="995"/>
                  </a:cubicBezTo>
                  <a:cubicBezTo>
                    <a:pt x="364" y="993"/>
                    <a:pt x="357" y="992"/>
                    <a:pt x="350" y="993"/>
                  </a:cubicBezTo>
                  <a:cubicBezTo>
                    <a:pt x="323" y="996"/>
                    <a:pt x="299" y="990"/>
                    <a:pt x="279" y="971"/>
                  </a:cubicBezTo>
                  <a:cubicBezTo>
                    <a:pt x="275" y="967"/>
                    <a:pt x="268" y="958"/>
                    <a:pt x="261" y="963"/>
                  </a:cubicBezTo>
                  <a:cubicBezTo>
                    <a:pt x="253" y="967"/>
                    <a:pt x="259" y="976"/>
                    <a:pt x="260" y="982"/>
                  </a:cubicBezTo>
                  <a:cubicBezTo>
                    <a:pt x="263" y="1000"/>
                    <a:pt x="246" y="1017"/>
                    <a:pt x="226" y="1019"/>
                  </a:cubicBezTo>
                  <a:cubicBezTo>
                    <a:pt x="209" y="1021"/>
                    <a:pt x="193" y="1016"/>
                    <a:pt x="177" y="1014"/>
                  </a:cubicBezTo>
                  <a:cubicBezTo>
                    <a:pt x="173" y="1014"/>
                    <a:pt x="166" y="1011"/>
                    <a:pt x="166" y="1016"/>
                  </a:cubicBezTo>
                  <a:cubicBezTo>
                    <a:pt x="164" y="1035"/>
                    <a:pt x="146" y="1038"/>
                    <a:pt x="134" y="1047"/>
                  </a:cubicBezTo>
                  <a:cubicBezTo>
                    <a:pt x="133" y="1048"/>
                    <a:pt x="132" y="1050"/>
                    <a:pt x="131" y="1052"/>
                  </a:cubicBezTo>
                  <a:cubicBezTo>
                    <a:pt x="111" y="1074"/>
                    <a:pt x="113" y="1082"/>
                    <a:pt x="136" y="1099"/>
                  </a:cubicBezTo>
                  <a:cubicBezTo>
                    <a:pt x="150" y="1109"/>
                    <a:pt x="166" y="1115"/>
                    <a:pt x="182" y="1121"/>
                  </a:cubicBezTo>
                  <a:cubicBezTo>
                    <a:pt x="187" y="1123"/>
                    <a:pt x="193" y="1125"/>
                    <a:pt x="194" y="1131"/>
                  </a:cubicBezTo>
                  <a:cubicBezTo>
                    <a:pt x="195" y="1137"/>
                    <a:pt x="189" y="1140"/>
                    <a:pt x="185" y="1143"/>
                  </a:cubicBezTo>
                  <a:cubicBezTo>
                    <a:pt x="172" y="1151"/>
                    <a:pt x="161" y="1161"/>
                    <a:pt x="147" y="1167"/>
                  </a:cubicBezTo>
                  <a:cubicBezTo>
                    <a:pt x="141" y="1170"/>
                    <a:pt x="135" y="1174"/>
                    <a:pt x="129" y="1172"/>
                  </a:cubicBezTo>
                  <a:cubicBezTo>
                    <a:pt x="113" y="1166"/>
                    <a:pt x="106" y="1175"/>
                    <a:pt x="101" y="1188"/>
                  </a:cubicBezTo>
                  <a:cubicBezTo>
                    <a:pt x="91" y="1215"/>
                    <a:pt x="75" y="1239"/>
                    <a:pt x="81" y="1271"/>
                  </a:cubicBezTo>
                  <a:cubicBezTo>
                    <a:pt x="85" y="1287"/>
                    <a:pt x="96" y="1297"/>
                    <a:pt x="104" y="1309"/>
                  </a:cubicBezTo>
                  <a:cubicBezTo>
                    <a:pt x="108" y="1314"/>
                    <a:pt x="113" y="1317"/>
                    <a:pt x="117" y="1322"/>
                  </a:cubicBezTo>
                  <a:cubicBezTo>
                    <a:pt x="122" y="1328"/>
                    <a:pt x="133" y="1335"/>
                    <a:pt x="126" y="1343"/>
                  </a:cubicBezTo>
                  <a:cubicBezTo>
                    <a:pt x="121" y="1349"/>
                    <a:pt x="113" y="1341"/>
                    <a:pt x="108" y="1337"/>
                  </a:cubicBezTo>
                  <a:cubicBezTo>
                    <a:pt x="98" y="1329"/>
                    <a:pt x="91" y="1336"/>
                    <a:pt x="89" y="1343"/>
                  </a:cubicBezTo>
                  <a:cubicBezTo>
                    <a:pt x="75" y="1380"/>
                    <a:pt x="44" y="1399"/>
                    <a:pt x="14" y="1418"/>
                  </a:cubicBezTo>
                  <a:cubicBezTo>
                    <a:pt x="4" y="1424"/>
                    <a:pt x="0" y="1432"/>
                    <a:pt x="5" y="1443"/>
                  </a:cubicBezTo>
                  <a:cubicBezTo>
                    <a:pt x="6" y="1445"/>
                    <a:pt x="7" y="1447"/>
                    <a:pt x="8" y="1450"/>
                  </a:cubicBezTo>
                  <a:cubicBezTo>
                    <a:pt x="47" y="1532"/>
                    <a:pt x="52" y="1623"/>
                    <a:pt x="82" y="1708"/>
                  </a:cubicBezTo>
                  <a:cubicBezTo>
                    <a:pt x="83" y="1711"/>
                    <a:pt x="82" y="1715"/>
                    <a:pt x="83" y="1719"/>
                  </a:cubicBezTo>
                  <a:cubicBezTo>
                    <a:pt x="92" y="1723"/>
                    <a:pt x="95" y="1715"/>
                    <a:pt x="97" y="1710"/>
                  </a:cubicBezTo>
                  <a:cubicBezTo>
                    <a:pt x="101" y="1701"/>
                    <a:pt x="109" y="1695"/>
                    <a:pt x="115" y="1688"/>
                  </a:cubicBezTo>
                  <a:cubicBezTo>
                    <a:pt x="121" y="1681"/>
                    <a:pt x="127" y="1678"/>
                    <a:pt x="135" y="1686"/>
                  </a:cubicBezTo>
                  <a:cubicBezTo>
                    <a:pt x="141" y="1691"/>
                    <a:pt x="149" y="1692"/>
                    <a:pt x="155" y="1687"/>
                  </a:cubicBezTo>
                  <a:cubicBezTo>
                    <a:pt x="160" y="1684"/>
                    <a:pt x="163" y="1684"/>
                    <a:pt x="166" y="1689"/>
                  </a:cubicBezTo>
                  <a:cubicBezTo>
                    <a:pt x="173" y="1703"/>
                    <a:pt x="178" y="1693"/>
                    <a:pt x="181" y="1687"/>
                  </a:cubicBezTo>
                  <a:cubicBezTo>
                    <a:pt x="191" y="1670"/>
                    <a:pt x="197" y="1651"/>
                    <a:pt x="210" y="1636"/>
                  </a:cubicBezTo>
                  <a:cubicBezTo>
                    <a:pt x="216" y="1630"/>
                    <a:pt x="210" y="1625"/>
                    <a:pt x="205" y="1621"/>
                  </a:cubicBezTo>
                  <a:cubicBezTo>
                    <a:pt x="193" y="1609"/>
                    <a:pt x="195" y="1596"/>
                    <a:pt x="204" y="1585"/>
                  </a:cubicBezTo>
                  <a:cubicBezTo>
                    <a:pt x="233" y="1548"/>
                    <a:pt x="246" y="1505"/>
                    <a:pt x="256" y="1460"/>
                  </a:cubicBezTo>
                  <a:cubicBezTo>
                    <a:pt x="263" y="1432"/>
                    <a:pt x="276" y="1408"/>
                    <a:pt x="292" y="1385"/>
                  </a:cubicBezTo>
                  <a:cubicBezTo>
                    <a:pt x="306" y="1366"/>
                    <a:pt x="323" y="1350"/>
                    <a:pt x="319" y="1324"/>
                  </a:cubicBezTo>
                  <a:cubicBezTo>
                    <a:pt x="314" y="1326"/>
                    <a:pt x="308" y="1327"/>
                    <a:pt x="302" y="1329"/>
                  </a:cubicBezTo>
                  <a:cubicBezTo>
                    <a:pt x="298" y="1331"/>
                    <a:pt x="293" y="1333"/>
                    <a:pt x="289" y="1328"/>
                  </a:cubicBezTo>
                  <a:cubicBezTo>
                    <a:pt x="285" y="1324"/>
                    <a:pt x="288" y="1320"/>
                    <a:pt x="291" y="1316"/>
                  </a:cubicBezTo>
                  <a:cubicBezTo>
                    <a:pt x="294" y="1312"/>
                    <a:pt x="298" y="1309"/>
                    <a:pt x="294" y="1304"/>
                  </a:cubicBezTo>
                  <a:lnTo>
                    <a:pt x="293" y="1303"/>
                  </a:lnTo>
                  <a:cubicBezTo>
                    <a:pt x="286" y="1301"/>
                    <a:pt x="276" y="1308"/>
                    <a:pt x="273" y="1296"/>
                  </a:cubicBezTo>
                  <a:cubicBezTo>
                    <a:pt x="262" y="1271"/>
                    <a:pt x="257" y="1245"/>
                    <a:pt x="263" y="1218"/>
                  </a:cubicBezTo>
                  <a:cubicBezTo>
                    <a:pt x="268" y="1198"/>
                    <a:pt x="280" y="1187"/>
                    <a:pt x="301" y="1186"/>
                  </a:cubicBezTo>
                  <a:cubicBezTo>
                    <a:pt x="308" y="1186"/>
                    <a:pt x="314" y="1187"/>
                    <a:pt x="321" y="1187"/>
                  </a:cubicBezTo>
                  <a:cubicBezTo>
                    <a:pt x="339" y="1186"/>
                    <a:pt x="346" y="1175"/>
                    <a:pt x="340" y="1158"/>
                  </a:cubicBezTo>
                  <a:cubicBezTo>
                    <a:pt x="336" y="1147"/>
                    <a:pt x="333" y="1135"/>
                    <a:pt x="331" y="1123"/>
                  </a:cubicBezTo>
                  <a:cubicBezTo>
                    <a:pt x="329" y="1111"/>
                    <a:pt x="335" y="1107"/>
                    <a:pt x="345" y="1113"/>
                  </a:cubicBezTo>
                  <a:cubicBezTo>
                    <a:pt x="358" y="1121"/>
                    <a:pt x="373" y="1126"/>
                    <a:pt x="380" y="1142"/>
                  </a:cubicBezTo>
                  <a:cubicBezTo>
                    <a:pt x="384" y="1153"/>
                    <a:pt x="393" y="1157"/>
                    <a:pt x="404" y="1153"/>
                  </a:cubicBezTo>
                  <a:cubicBezTo>
                    <a:pt x="413" y="1149"/>
                    <a:pt x="414" y="1139"/>
                    <a:pt x="413" y="1130"/>
                  </a:cubicBezTo>
                  <a:cubicBezTo>
                    <a:pt x="411" y="1114"/>
                    <a:pt x="398" y="1099"/>
                    <a:pt x="410" y="1083"/>
                  </a:cubicBezTo>
                  <a:cubicBezTo>
                    <a:pt x="417" y="1074"/>
                    <a:pt x="422" y="1063"/>
                    <a:pt x="432" y="1060"/>
                  </a:cubicBezTo>
                  <a:cubicBezTo>
                    <a:pt x="451" y="1054"/>
                    <a:pt x="456" y="1038"/>
                    <a:pt x="461" y="1023"/>
                  </a:cubicBezTo>
                  <a:cubicBezTo>
                    <a:pt x="468" y="1005"/>
                    <a:pt x="472" y="985"/>
                    <a:pt x="475" y="965"/>
                  </a:cubicBezTo>
                  <a:cubicBezTo>
                    <a:pt x="478" y="949"/>
                    <a:pt x="486" y="942"/>
                    <a:pt x="502" y="942"/>
                  </a:cubicBezTo>
                  <a:cubicBezTo>
                    <a:pt x="508" y="943"/>
                    <a:pt x="514" y="942"/>
                    <a:pt x="520" y="943"/>
                  </a:cubicBezTo>
                  <a:cubicBezTo>
                    <a:pt x="531" y="944"/>
                    <a:pt x="538" y="939"/>
                    <a:pt x="538" y="928"/>
                  </a:cubicBezTo>
                  <a:cubicBezTo>
                    <a:pt x="537" y="896"/>
                    <a:pt x="566" y="889"/>
                    <a:pt x="585" y="875"/>
                  </a:cubicBezTo>
                  <a:cubicBezTo>
                    <a:pt x="589" y="872"/>
                    <a:pt x="595" y="873"/>
                    <a:pt x="598" y="877"/>
                  </a:cubicBezTo>
                  <a:cubicBezTo>
                    <a:pt x="604" y="889"/>
                    <a:pt x="618" y="896"/>
                    <a:pt x="623" y="909"/>
                  </a:cubicBezTo>
                  <a:cubicBezTo>
                    <a:pt x="628" y="922"/>
                    <a:pt x="640" y="917"/>
                    <a:pt x="649" y="914"/>
                  </a:cubicBezTo>
                  <a:cubicBezTo>
                    <a:pt x="661" y="911"/>
                    <a:pt x="673" y="903"/>
                    <a:pt x="685" y="916"/>
                  </a:cubicBezTo>
                  <a:cubicBezTo>
                    <a:pt x="706" y="917"/>
                    <a:pt x="727" y="916"/>
                    <a:pt x="747" y="929"/>
                  </a:cubicBezTo>
                  <a:cubicBezTo>
                    <a:pt x="756" y="935"/>
                    <a:pt x="769" y="931"/>
                    <a:pt x="781" y="931"/>
                  </a:cubicBezTo>
                  <a:cubicBezTo>
                    <a:pt x="799" y="903"/>
                    <a:pt x="824" y="883"/>
                    <a:pt x="848" y="861"/>
                  </a:cubicBezTo>
                  <a:cubicBezTo>
                    <a:pt x="847" y="832"/>
                    <a:pt x="846" y="804"/>
                    <a:pt x="826" y="781"/>
                  </a:cubicBezTo>
                  <a:cubicBezTo>
                    <a:pt x="818" y="772"/>
                    <a:pt x="817" y="762"/>
                    <a:pt x="819" y="752"/>
                  </a:cubicBezTo>
                  <a:cubicBezTo>
                    <a:pt x="822" y="739"/>
                    <a:pt x="826" y="726"/>
                    <a:pt x="830" y="713"/>
                  </a:cubicBezTo>
                  <a:cubicBezTo>
                    <a:pt x="834" y="702"/>
                    <a:pt x="841" y="694"/>
                    <a:pt x="855" y="703"/>
                  </a:cubicBezTo>
                  <a:cubicBezTo>
                    <a:pt x="864" y="708"/>
                    <a:pt x="869" y="705"/>
                    <a:pt x="873" y="696"/>
                  </a:cubicBezTo>
                  <a:cubicBezTo>
                    <a:pt x="877" y="686"/>
                    <a:pt x="877" y="675"/>
                    <a:pt x="878" y="665"/>
                  </a:cubicBezTo>
                  <a:cubicBezTo>
                    <a:pt x="880" y="649"/>
                    <a:pt x="890" y="636"/>
                    <a:pt x="904" y="634"/>
                  </a:cubicBezTo>
                  <a:cubicBezTo>
                    <a:pt x="947" y="626"/>
                    <a:pt x="965" y="597"/>
                    <a:pt x="977" y="559"/>
                  </a:cubicBezTo>
                  <a:cubicBezTo>
                    <a:pt x="967" y="546"/>
                    <a:pt x="974" y="538"/>
                    <a:pt x="988" y="532"/>
                  </a:cubicBezTo>
                </a:path>
              </a:pathLst>
            </a:custGeom>
            <a:solidFill>
              <a:srgbClr val="5E7BA9"/>
            </a:solidFill>
            <a:ln w="0" cap="flat">
              <a:solidFill>
                <a:srgbClr val="5E7BA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solidFill>
                  <a:schemeClr val="bg1"/>
                </a:solidFill>
              </a:endParaRPr>
            </a:p>
          </p:txBody>
        </p:sp>
        <p:sp>
          <p:nvSpPr>
            <p:cNvPr id="22573" name="Freeform 8"/>
            <p:cNvSpPr>
              <a:spLocks/>
            </p:cNvSpPr>
            <p:nvPr/>
          </p:nvSpPr>
          <p:spPr bwMode="auto">
            <a:xfrm>
              <a:off x="7818438" y="1169988"/>
              <a:ext cx="2338387" cy="1582737"/>
            </a:xfrm>
            <a:custGeom>
              <a:avLst/>
              <a:gdLst>
                <a:gd name="T0" fmla="*/ 2147483646 w 1473"/>
                <a:gd name="T1" fmla="*/ 2147483646 h 997"/>
                <a:gd name="T2" fmla="*/ 2147483646 w 1473"/>
                <a:gd name="T3" fmla="*/ 2147483646 h 997"/>
                <a:gd name="T4" fmla="*/ 2147483646 w 1473"/>
                <a:gd name="T5" fmla="*/ 2147483646 h 997"/>
                <a:gd name="T6" fmla="*/ 2147483646 w 1473"/>
                <a:gd name="T7" fmla="*/ 2147483646 h 997"/>
                <a:gd name="T8" fmla="*/ 2147483646 w 1473"/>
                <a:gd name="T9" fmla="*/ 2147483646 h 997"/>
                <a:gd name="T10" fmla="*/ 2147483646 w 1473"/>
                <a:gd name="T11" fmla="*/ 2147483646 h 997"/>
                <a:gd name="T12" fmla="*/ 2147483646 w 1473"/>
                <a:gd name="T13" fmla="*/ 2147483646 h 997"/>
                <a:gd name="T14" fmla="*/ 2147483646 w 1473"/>
                <a:gd name="T15" fmla="*/ 2147483646 h 997"/>
                <a:gd name="T16" fmla="*/ 2147483646 w 1473"/>
                <a:gd name="T17" fmla="*/ 2147483646 h 997"/>
                <a:gd name="T18" fmla="*/ 2147483646 w 1473"/>
                <a:gd name="T19" fmla="*/ 2147483646 h 997"/>
                <a:gd name="T20" fmla="*/ 2147483646 w 1473"/>
                <a:gd name="T21" fmla="*/ 2147483646 h 997"/>
                <a:gd name="T22" fmla="*/ 2147483646 w 1473"/>
                <a:gd name="T23" fmla="*/ 2147483646 h 997"/>
                <a:gd name="T24" fmla="*/ 2147483646 w 1473"/>
                <a:gd name="T25" fmla="*/ 2147483646 h 997"/>
                <a:gd name="T26" fmla="*/ 2147483646 w 1473"/>
                <a:gd name="T27" fmla="*/ 2147483646 h 997"/>
                <a:gd name="T28" fmla="*/ 2147483646 w 1473"/>
                <a:gd name="T29" fmla="*/ 2147483646 h 997"/>
                <a:gd name="T30" fmla="*/ 2147483646 w 1473"/>
                <a:gd name="T31" fmla="*/ 2147483646 h 997"/>
                <a:gd name="T32" fmla="*/ 2147483646 w 1473"/>
                <a:gd name="T33" fmla="*/ 2147483646 h 997"/>
                <a:gd name="T34" fmla="*/ 2147483646 w 1473"/>
                <a:gd name="T35" fmla="*/ 2147483646 h 997"/>
                <a:gd name="T36" fmla="*/ 2147483646 w 1473"/>
                <a:gd name="T37" fmla="*/ 2147483646 h 997"/>
                <a:gd name="T38" fmla="*/ 2147483646 w 1473"/>
                <a:gd name="T39" fmla="*/ 2147483646 h 997"/>
                <a:gd name="T40" fmla="*/ 2147483646 w 1473"/>
                <a:gd name="T41" fmla="*/ 2147483646 h 997"/>
                <a:gd name="T42" fmla="*/ 2147483646 w 1473"/>
                <a:gd name="T43" fmla="*/ 2147483646 h 997"/>
                <a:gd name="T44" fmla="*/ 2147483646 w 1473"/>
                <a:gd name="T45" fmla="*/ 2147483646 h 997"/>
                <a:gd name="T46" fmla="*/ 2147483646 w 1473"/>
                <a:gd name="T47" fmla="*/ 2147483646 h 997"/>
                <a:gd name="T48" fmla="*/ 2147483646 w 1473"/>
                <a:gd name="T49" fmla="*/ 2147483646 h 997"/>
                <a:gd name="T50" fmla="*/ 2147483646 w 1473"/>
                <a:gd name="T51" fmla="*/ 2147483646 h 997"/>
                <a:gd name="T52" fmla="*/ 2147483646 w 1473"/>
                <a:gd name="T53" fmla="*/ 2147483646 h 997"/>
                <a:gd name="T54" fmla="*/ 2147483646 w 1473"/>
                <a:gd name="T55" fmla="*/ 2147483646 h 997"/>
                <a:gd name="T56" fmla="*/ 2147483646 w 1473"/>
                <a:gd name="T57" fmla="*/ 2147483646 h 997"/>
                <a:gd name="T58" fmla="*/ 2147483646 w 1473"/>
                <a:gd name="T59" fmla="*/ 2147483646 h 997"/>
                <a:gd name="T60" fmla="*/ 2147483646 w 1473"/>
                <a:gd name="T61" fmla="*/ 2147483646 h 997"/>
                <a:gd name="T62" fmla="*/ 2147483646 w 1473"/>
                <a:gd name="T63" fmla="*/ 2147483646 h 997"/>
                <a:gd name="T64" fmla="*/ 2147483646 w 1473"/>
                <a:gd name="T65" fmla="*/ 2147483646 h 997"/>
                <a:gd name="T66" fmla="*/ 2147483646 w 1473"/>
                <a:gd name="T67" fmla="*/ 2147483646 h 997"/>
                <a:gd name="T68" fmla="*/ 2147483646 w 1473"/>
                <a:gd name="T69" fmla="*/ 2147483646 h 997"/>
                <a:gd name="T70" fmla="*/ 2147483646 w 1473"/>
                <a:gd name="T71" fmla="*/ 2147483646 h 997"/>
                <a:gd name="T72" fmla="*/ 2147483646 w 1473"/>
                <a:gd name="T73" fmla="*/ 2147483646 h 997"/>
                <a:gd name="T74" fmla="*/ 2147483646 w 1473"/>
                <a:gd name="T75" fmla="*/ 2147483646 h 997"/>
                <a:gd name="T76" fmla="*/ 2147483646 w 1473"/>
                <a:gd name="T77" fmla="*/ 2147483646 h 997"/>
                <a:gd name="T78" fmla="*/ 2147483646 w 1473"/>
                <a:gd name="T79" fmla="*/ 2147483646 h 997"/>
                <a:gd name="T80" fmla="*/ 2147483646 w 1473"/>
                <a:gd name="T81" fmla="*/ 2147483646 h 997"/>
                <a:gd name="T82" fmla="*/ 2147483646 w 1473"/>
                <a:gd name="T83" fmla="*/ 2147483646 h 997"/>
                <a:gd name="T84" fmla="*/ 2147483646 w 1473"/>
                <a:gd name="T85" fmla="*/ 2147483646 h 997"/>
                <a:gd name="T86" fmla="*/ 2147483646 w 1473"/>
                <a:gd name="T87" fmla="*/ 2147483646 h 997"/>
                <a:gd name="T88" fmla="*/ 2147483646 w 1473"/>
                <a:gd name="T89" fmla="*/ 2147483646 h 997"/>
                <a:gd name="T90" fmla="*/ 2147483646 w 1473"/>
                <a:gd name="T91" fmla="*/ 2147483646 h 997"/>
                <a:gd name="T92" fmla="*/ 2147483646 w 1473"/>
                <a:gd name="T93" fmla="*/ 2147483646 h 997"/>
                <a:gd name="T94" fmla="*/ 2147483646 w 1473"/>
                <a:gd name="T95" fmla="*/ 2147483646 h 997"/>
                <a:gd name="T96" fmla="*/ 2147483646 w 1473"/>
                <a:gd name="T97" fmla="*/ 2147483646 h 997"/>
                <a:gd name="T98" fmla="*/ 2147483646 w 1473"/>
                <a:gd name="T99" fmla="*/ 2147483646 h 997"/>
                <a:gd name="T100" fmla="*/ 2147483646 w 1473"/>
                <a:gd name="T101" fmla="*/ 2147483646 h 997"/>
                <a:gd name="T102" fmla="*/ 2147483646 w 1473"/>
                <a:gd name="T103" fmla="*/ 2147483646 h 997"/>
                <a:gd name="T104" fmla="*/ 2147483646 w 1473"/>
                <a:gd name="T105" fmla="*/ 2147483646 h 9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3" h="997">
                  <a:moveTo>
                    <a:pt x="376" y="961"/>
                  </a:moveTo>
                  <a:cubicBezTo>
                    <a:pt x="375" y="957"/>
                    <a:pt x="373" y="954"/>
                    <a:pt x="372" y="951"/>
                  </a:cubicBezTo>
                  <a:cubicBezTo>
                    <a:pt x="373" y="954"/>
                    <a:pt x="375" y="957"/>
                    <a:pt x="376" y="961"/>
                  </a:cubicBezTo>
                  <a:moveTo>
                    <a:pt x="1469" y="831"/>
                  </a:moveTo>
                  <a:cubicBezTo>
                    <a:pt x="1462" y="820"/>
                    <a:pt x="1463" y="808"/>
                    <a:pt x="1464" y="796"/>
                  </a:cubicBezTo>
                  <a:cubicBezTo>
                    <a:pt x="1466" y="781"/>
                    <a:pt x="1460" y="770"/>
                    <a:pt x="1448" y="763"/>
                  </a:cubicBezTo>
                  <a:cubicBezTo>
                    <a:pt x="1436" y="756"/>
                    <a:pt x="1435" y="749"/>
                    <a:pt x="1439" y="736"/>
                  </a:cubicBezTo>
                  <a:cubicBezTo>
                    <a:pt x="1444" y="721"/>
                    <a:pt x="1451" y="702"/>
                    <a:pt x="1433" y="691"/>
                  </a:cubicBezTo>
                  <a:cubicBezTo>
                    <a:pt x="1402" y="672"/>
                    <a:pt x="1385" y="639"/>
                    <a:pt x="1358" y="615"/>
                  </a:cubicBezTo>
                  <a:cubicBezTo>
                    <a:pt x="1356" y="613"/>
                    <a:pt x="1355" y="608"/>
                    <a:pt x="1355" y="605"/>
                  </a:cubicBezTo>
                  <a:cubicBezTo>
                    <a:pt x="1350" y="556"/>
                    <a:pt x="1351" y="506"/>
                    <a:pt x="1336" y="458"/>
                  </a:cubicBezTo>
                  <a:cubicBezTo>
                    <a:pt x="1332" y="445"/>
                    <a:pt x="1338" y="434"/>
                    <a:pt x="1351" y="428"/>
                  </a:cubicBezTo>
                  <a:cubicBezTo>
                    <a:pt x="1362" y="421"/>
                    <a:pt x="1374" y="414"/>
                    <a:pt x="1384" y="406"/>
                  </a:cubicBezTo>
                  <a:cubicBezTo>
                    <a:pt x="1408" y="389"/>
                    <a:pt x="1407" y="361"/>
                    <a:pt x="1382" y="346"/>
                  </a:cubicBezTo>
                  <a:cubicBezTo>
                    <a:pt x="1367" y="337"/>
                    <a:pt x="1353" y="327"/>
                    <a:pt x="1339" y="316"/>
                  </a:cubicBezTo>
                  <a:cubicBezTo>
                    <a:pt x="1328" y="306"/>
                    <a:pt x="1316" y="298"/>
                    <a:pt x="1301" y="295"/>
                  </a:cubicBezTo>
                  <a:cubicBezTo>
                    <a:pt x="1281" y="290"/>
                    <a:pt x="1261" y="282"/>
                    <a:pt x="1240" y="278"/>
                  </a:cubicBezTo>
                  <a:cubicBezTo>
                    <a:pt x="1225" y="274"/>
                    <a:pt x="1217" y="266"/>
                    <a:pt x="1212" y="252"/>
                  </a:cubicBezTo>
                  <a:cubicBezTo>
                    <a:pt x="1192" y="201"/>
                    <a:pt x="1175" y="150"/>
                    <a:pt x="1151" y="101"/>
                  </a:cubicBezTo>
                  <a:cubicBezTo>
                    <a:pt x="1140" y="78"/>
                    <a:pt x="1137" y="56"/>
                    <a:pt x="1146" y="32"/>
                  </a:cubicBezTo>
                  <a:cubicBezTo>
                    <a:pt x="1149" y="25"/>
                    <a:pt x="1154" y="15"/>
                    <a:pt x="1147" y="8"/>
                  </a:cubicBezTo>
                  <a:cubicBezTo>
                    <a:pt x="1139" y="0"/>
                    <a:pt x="1129" y="7"/>
                    <a:pt x="1120" y="10"/>
                  </a:cubicBezTo>
                  <a:cubicBezTo>
                    <a:pt x="1112" y="13"/>
                    <a:pt x="1103" y="17"/>
                    <a:pt x="1096" y="12"/>
                  </a:cubicBezTo>
                  <a:cubicBezTo>
                    <a:pt x="1087" y="5"/>
                    <a:pt x="1079" y="7"/>
                    <a:pt x="1070" y="7"/>
                  </a:cubicBezTo>
                  <a:cubicBezTo>
                    <a:pt x="1069" y="9"/>
                    <a:pt x="1068" y="11"/>
                    <a:pt x="1067" y="11"/>
                  </a:cubicBezTo>
                  <a:cubicBezTo>
                    <a:pt x="1036" y="24"/>
                    <a:pt x="1005" y="35"/>
                    <a:pt x="981" y="60"/>
                  </a:cubicBezTo>
                  <a:cubicBezTo>
                    <a:pt x="965" y="76"/>
                    <a:pt x="943" y="80"/>
                    <a:pt x="925" y="92"/>
                  </a:cubicBezTo>
                  <a:cubicBezTo>
                    <a:pt x="905" y="106"/>
                    <a:pt x="889" y="126"/>
                    <a:pt x="882" y="148"/>
                  </a:cubicBezTo>
                  <a:cubicBezTo>
                    <a:pt x="872" y="176"/>
                    <a:pt x="859" y="196"/>
                    <a:pt x="829" y="202"/>
                  </a:cubicBezTo>
                  <a:cubicBezTo>
                    <a:pt x="818" y="204"/>
                    <a:pt x="810" y="209"/>
                    <a:pt x="805" y="218"/>
                  </a:cubicBezTo>
                  <a:cubicBezTo>
                    <a:pt x="794" y="240"/>
                    <a:pt x="775" y="253"/>
                    <a:pt x="751" y="259"/>
                  </a:cubicBezTo>
                  <a:cubicBezTo>
                    <a:pt x="734" y="263"/>
                    <a:pt x="717" y="262"/>
                    <a:pt x="701" y="262"/>
                  </a:cubicBezTo>
                  <a:cubicBezTo>
                    <a:pt x="690" y="262"/>
                    <a:pt x="680" y="262"/>
                    <a:pt x="670" y="270"/>
                  </a:cubicBezTo>
                  <a:cubicBezTo>
                    <a:pt x="657" y="280"/>
                    <a:pt x="641" y="283"/>
                    <a:pt x="624" y="278"/>
                  </a:cubicBezTo>
                  <a:cubicBezTo>
                    <a:pt x="607" y="274"/>
                    <a:pt x="593" y="281"/>
                    <a:pt x="580" y="293"/>
                  </a:cubicBezTo>
                  <a:cubicBezTo>
                    <a:pt x="563" y="310"/>
                    <a:pt x="545" y="325"/>
                    <a:pt x="519" y="328"/>
                  </a:cubicBezTo>
                  <a:cubicBezTo>
                    <a:pt x="463" y="334"/>
                    <a:pt x="414" y="320"/>
                    <a:pt x="369" y="288"/>
                  </a:cubicBezTo>
                  <a:cubicBezTo>
                    <a:pt x="345" y="280"/>
                    <a:pt x="321" y="279"/>
                    <a:pt x="296" y="283"/>
                  </a:cubicBezTo>
                  <a:cubicBezTo>
                    <a:pt x="275" y="286"/>
                    <a:pt x="255" y="277"/>
                    <a:pt x="235" y="272"/>
                  </a:cubicBezTo>
                  <a:cubicBezTo>
                    <a:pt x="208" y="266"/>
                    <a:pt x="180" y="259"/>
                    <a:pt x="153" y="252"/>
                  </a:cubicBezTo>
                  <a:cubicBezTo>
                    <a:pt x="140" y="249"/>
                    <a:pt x="128" y="252"/>
                    <a:pt x="118" y="259"/>
                  </a:cubicBezTo>
                  <a:cubicBezTo>
                    <a:pt x="99" y="271"/>
                    <a:pt x="81" y="284"/>
                    <a:pt x="58" y="286"/>
                  </a:cubicBezTo>
                  <a:cubicBezTo>
                    <a:pt x="49" y="286"/>
                    <a:pt x="42" y="290"/>
                    <a:pt x="38" y="299"/>
                  </a:cubicBezTo>
                  <a:cubicBezTo>
                    <a:pt x="32" y="312"/>
                    <a:pt x="23" y="322"/>
                    <a:pt x="15" y="332"/>
                  </a:cubicBezTo>
                  <a:cubicBezTo>
                    <a:pt x="0" y="352"/>
                    <a:pt x="2" y="370"/>
                    <a:pt x="22" y="385"/>
                  </a:cubicBezTo>
                  <a:cubicBezTo>
                    <a:pt x="26" y="389"/>
                    <a:pt x="31" y="393"/>
                    <a:pt x="36" y="396"/>
                  </a:cubicBezTo>
                  <a:cubicBezTo>
                    <a:pt x="65" y="411"/>
                    <a:pt x="62" y="411"/>
                    <a:pt x="44" y="439"/>
                  </a:cubicBezTo>
                  <a:cubicBezTo>
                    <a:pt x="39" y="447"/>
                    <a:pt x="31" y="453"/>
                    <a:pt x="38" y="465"/>
                  </a:cubicBezTo>
                  <a:cubicBezTo>
                    <a:pt x="45" y="476"/>
                    <a:pt x="53" y="482"/>
                    <a:pt x="67" y="481"/>
                  </a:cubicBezTo>
                  <a:cubicBezTo>
                    <a:pt x="82" y="480"/>
                    <a:pt x="97" y="481"/>
                    <a:pt x="111" y="481"/>
                  </a:cubicBezTo>
                  <a:cubicBezTo>
                    <a:pt x="117" y="481"/>
                    <a:pt x="122" y="482"/>
                    <a:pt x="122" y="490"/>
                  </a:cubicBezTo>
                  <a:cubicBezTo>
                    <a:pt x="121" y="508"/>
                    <a:pt x="107" y="526"/>
                    <a:pt x="90" y="532"/>
                  </a:cubicBezTo>
                  <a:cubicBezTo>
                    <a:pt x="85" y="533"/>
                    <a:pt x="80" y="536"/>
                    <a:pt x="75" y="537"/>
                  </a:cubicBezTo>
                  <a:cubicBezTo>
                    <a:pt x="59" y="540"/>
                    <a:pt x="54" y="550"/>
                    <a:pt x="56" y="564"/>
                  </a:cubicBezTo>
                  <a:cubicBezTo>
                    <a:pt x="58" y="579"/>
                    <a:pt x="62" y="592"/>
                    <a:pt x="80" y="594"/>
                  </a:cubicBezTo>
                  <a:cubicBezTo>
                    <a:pt x="93" y="596"/>
                    <a:pt x="98" y="605"/>
                    <a:pt x="100" y="618"/>
                  </a:cubicBezTo>
                  <a:cubicBezTo>
                    <a:pt x="103" y="638"/>
                    <a:pt x="106" y="658"/>
                    <a:pt x="100" y="677"/>
                  </a:cubicBezTo>
                  <a:cubicBezTo>
                    <a:pt x="97" y="685"/>
                    <a:pt x="95" y="693"/>
                    <a:pt x="87" y="698"/>
                  </a:cubicBezTo>
                  <a:cubicBezTo>
                    <a:pt x="76" y="704"/>
                    <a:pt x="76" y="714"/>
                    <a:pt x="83" y="724"/>
                  </a:cubicBezTo>
                  <a:cubicBezTo>
                    <a:pt x="93" y="739"/>
                    <a:pt x="105" y="751"/>
                    <a:pt x="119" y="762"/>
                  </a:cubicBezTo>
                  <a:cubicBezTo>
                    <a:pt x="143" y="779"/>
                    <a:pt x="162" y="798"/>
                    <a:pt x="155" y="831"/>
                  </a:cubicBezTo>
                  <a:cubicBezTo>
                    <a:pt x="159" y="841"/>
                    <a:pt x="163" y="850"/>
                    <a:pt x="173" y="854"/>
                  </a:cubicBezTo>
                  <a:cubicBezTo>
                    <a:pt x="178" y="871"/>
                    <a:pt x="193" y="880"/>
                    <a:pt x="205" y="880"/>
                  </a:cubicBezTo>
                  <a:cubicBezTo>
                    <a:pt x="222" y="881"/>
                    <a:pt x="229" y="886"/>
                    <a:pt x="231" y="901"/>
                  </a:cubicBezTo>
                  <a:cubicBezTo>
                    <a:pt x="231" y="899"/>
                    <a:pt x="231" y="897"/>
                    <a:pt x="231" y="896"/>
                  </a:cubicBezTo>
                  <a:cubicBezTo>
                    <a:pt x="231" y="894"/>
                    <a:pt x="232" y="892"/>
                    <a:pt x="232" y="890"/>
                  </a:cubicBezTo>
                  <a:cubicBezTo>
                    <a:pt x="232" y="892"/>
                    <a:pt x="231" y="894"/>
                    <a:pt x="231" y="896"/>
                  </a:cubicBezTo>
                  <a:cubicBezTo>
                    <a:pt x="231" y="897"/>
                    <a:pt x="231" y="899"/>
                    <a:pt x="231" y="901"/>
                  </a:cubicBezTo>
                  <a:cubicBezTo>
                    <a:pt x="235" y="912"/>
                    <a:pt x="243" y="923"/>
                    <a:pt x="243" y="934"/>
                  </a:cubicBezTo>
                  <a:cubicBezTo>
                    <a:pt x="241" y="961"/>
                    <a:pt x="260" y="953"/>
                    <a:pt x="274" y="954"/>
                  </a:cubicBezTo>
                  <a:cubicBezTo>
                    <a:pt x="277" y="955"/>
                    <a:pt x="281" y="953"/>
                    <a:pt x="284" y="952"/>
                  </a:cubicBezTo>
                  <a:cubicBezTo>
                    <a:pt x="301" y="949"/>
                    <a:pt x="316" y="945"/>
                    <a:pt x="332" y="958"/>
                  </a:cubicBezTo>
                  <a:cubicBezTo>
                    <a:pt x="346" y="968"/>
                    <a:pt x="362" y="978"/>
                    <a:pt x="381" y="977"/>
                  </a:cubicBezTo>
                  <a:cubicBezTo>
                    <a:pt x="382" y="977"/>
                    <a:pt x="383" y="978"/>
                    <a:pt x="384" y="978"/>
                  </a:cubicBezTo>
                  <a:cubicBezTo>
                    <a:pt x="388" y="976"/>
                    <a:pt x="392" y="974"/>
                    <a:pt x="392" y="969"/>
                  </a:cubicBezTo>
                  <a:cubicBezTo>
                    <a:pt x="393" y="969"/>
                    <a:pt x="395" y="970"/>
                    <a:pt x="396" y="971"/>
                  </a:cubicBezTo>
                  <a:cubicBezTo>
                    <a:pt x="419" y="966"/>
                    <a:pt x="417" y="984"/>
                    <a:pt x="422" y="997"/>
                  </a:cubicBezTo>
                  <a:cubicBezTo>
                    <a:pt x="461" y="994"/>
                    <a:pt x="494" y="978"/>
                    <a:pt x="524" y="955"/>
                  </a:cubicBezTo>
                  <a:cubicBezTo>
                    <a:pt x="541" y="941"/>
                    <a:pt x="551" y="926"/>
                    <a:pt x="549" y="903"/>
                  </a:cubicBezTo>
                  <a:cubicBezTo>
                    <a:pt x="548" y="885"/>
                    <a:pt x="548" y="866"/>
                    <a:pt x="549" y="847"/>
                  </a:cubicBezTo>
                  <a:cubicBezTo>
                    <a:pt x="550" y="835"/>
                    <a:pt x="551" y="821"/>
                    <a:pt x="564" y="816"/>
                  </a:cubicBezTo>
                  <a:cubicBezTo>
                    <a:pt x="593" y="803"/>
                    <a:pt x="614" y="779"/>
                    <a:pt x="637" y="759"/>
                  </a:cubicBezTo>
                  <a:cubicBezTo>
                    <a:pt x="656" y="743"/>
                    <a:pt x="676" y="731"/>
                    <a:pt x="701" y="727"/>
                  </a:cubicBezTo>
                  <a:cubicBezTo>
                    <a:pt x="734" y="723"/>
                    <a:pt x="767" y="726"/>
                    <a:pt x="799" y="725"/>
                  </a:cubicBezTo>
                  <a:cubicBezTo>
                    <a:pt x="831" y="724"/>
                    <a:pt x="833" y="726"/>
                    <a:pt x="832" y="757"/>
                  </a:cubicBezTo>
                  <a:cubicBezTo>
                    <a:pt x="832" y="772"/>
                    <a:pt x="836" y="782"/>
                    <a:pt x="853" y="783"/>
                  </a:cubicBezTo>
                  <a:cubicBezTo>
                    <a:pt x="862" y="784"/>
                    <a:pt x="870" y="788"/>
                    <a:pt x="875" y="795"/>
                  </a:cubicBezTo>
                  <a:cubicBezTo>
                    <a:pt x="888" y="814"/>
                    <a:pt x="906" y="821"/>
                    <a:pt x="929" y="824"/>
                  </a:cubicBezTo>
                  <a:cubicBezTo>
                    <a:pt x="952" y="827"/>
                    <a:pt x="970" y="822"/>
                    <a:pt x="984" y="803"/>
                  </a:cubicBezTo>
                  <a:cubicBezTo>
                    <a:pt x="992" y="793"/>
                    <a:pt x="1003" y="791"/>
                    <a:pt x="1015" y="791"/>
                  </a:cubicBezTo>
                  <a:cubicBezTo>
                    <a:pt x="1021" y="791"/>
                    <a:pt x="1027" y="792"/>
                    <a:pt x="1030" y="797"/>
                  </a:cubicBezTo>
                  <a:cubicBezTo>
                    <a:pt x="1041" y="816"/>
                    <a:pt x="1064" y="828"/>
                    <a:pt x="1062" y="855"/>
                  </a:cubicBezTo>
                  <a:cubicBezTo>
                    <a:pt x="1062" y="861"/>
                    <a:pt x="1066" y="868"/>
                    <a:pt x="1068" y="874"/>
                  </a:cubicBezTo>
                  <a:cubicBezTo>
                    <a:pt x="1075" y="890"/>
                    <a:pt x="1087" y="897"/>
                    <a:pt x="1105" y="892"/>
                  </a:cubicBezTo>
                  <a:cubicBezTo>
                    <a:pt x="1118" y="888"/>
                    <a:pt x="1131" y="889"/>
                    <a:pt x="1144" y="893"/>
                  </a:cubicBezTo>
                  <a:cubicBezTo>
                    <a:pt x="1165" y="900"/>
                    <a:pt x="1169" y="907"/>
                    <a:pt x="1163" y="929"/>
                  </a:cubicBezTo>
                  <a:cubicBezTo>
                    <a:pt x="1161" y="934"/>
                    <a:pt x="1161" y="938"/>
                    <a:pt x="1165" y="942"/>
                  </a:cubicBezTo>
                  <a:cubicBezTo>
                    <a:pt x="1170" y="946"/>
                    <a:pt x="1173" y="943"/>
                    <a:pt x="1178" y="940"/>
                  </a:cubicBezTo>
                  <a:cubicBezTo>
                    <a:pt x="1208" y="926"/>
                    <a:pt x="1236" y="908"/>
                    <a:pt x="1271" y="909"/>
                  </a:cubicBezTo>
                  <a:cubicBezTo>
                    <a:pt x="1278" y="910"/>
                    <a:pt x="1285" y="909"/>
                    <a:pt x="1291" y="907"/>
                  </a:cubicBezTo>
                  <a:cubicBezTo>
                    <a:pt x="1304" y="902"/>
                    <a:pt x="1310" y="909"/>
                    <a:pt x="1312" y="919"/>
                  </a:cubicBezTo>
                  <a:cubicBezTo>
                    <a:pt x="1317" y="942"/>
                    <a:pt x="1332" y="955"/>
                    <a:pt x="1349" y="967"/>
                  </a:cubicBezTo>
                  <a:cubicBezTo>
                    <a:pt x="1369" y="981"/>
                    <a:pt x="1397" y="974"/>
                    <a:pt x="1408" y="954"/>
                  </a:cubicBezTo>
                  <a:cubicBezTo>
                    <a:pt x="1413" y="945"/>
                    <a:pt x="1419" y="936"/>
                    <a:pt x="1429" y="934"/>
                  </a:cubicBezTo>
                  <a:cubicBezTo>
                    <a:pt x="1441" y="933"/>
                    <a:pt x="1443" y="927"/>
                    <a:pt x="1442" y="917"/>
                  </a:cubicBezTo>
                  <a:cubicBezTo>
                    <a:pt x="1442" y="891"/>
                    <a:pt x="1444" y="866"/>
                    <a:pt x="1463" y="846"/>
                  </a:cubicBezTo>
                  <a:cubicBezTo>
                    <a:pt x="1467" y="842"/>
                    <a:pt x="1473" y="838"/>
                    <a:pt x="1469" y="831"/>
                  </a:cubicBezTo>
                </a:path>
              </a:pathLst>
            </a:custGeom>
            <a:solidFill>
              <a:srgbClr val="75C79A"/>
            </a:solidFill>
            <a:ln w="0" cap="flat">
              <a:solidFill>
                <a:srgbClr val="75C79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solidFill>
                  <a:schemeClr val="bg1"/>
                </a:solidFill>
              </a:endParaRPr>
            </a:p>
          </p:txBody>
        </p:sp>
        <p:sp>
          <p:nvSpPr>
            <p:cNvPr id="22574" name="Freeform 9"/>
            <p:cNvSpPr>
              <a:spLocks/>
            </p:cNvSpPr>
            <p:nvPr/>
          </p:nvSpPr>
          <p:spPr bwMode="auto">
            <a:xfrm>
              <a:off x="2690292" y="2854970"/>
              <a:ext cx="3808412" cy="3367088"/>
            </a:xfrm>
            <a:custGeom>
              <a:avLst/>
              <a:gdLst>
                <a:gd name="T0" fmla="*/ 2147483646 w 2399"/>
                <a:gd name="T1" fmla="*/ 2147483646 h 2121"/>
                <a:gd name="T2" fmla="*/ 2147483646 w 2399"/>
                <a:gd name="T3" fmla="*/ 2147483646 h 2121"/>
                <a:gd name="T4" fmla="*/ 2147483646 w 2399"/>
                <a:gd name="T5" fmla="*/ 2147483646 h 2121"/>
                <a:gd name="T6" fmla="*/ 2147483646 w 2399"/>
                <a:gd name="T7" fmla="*/ 2147483646 h 2121"/>
                <a:gd name="T8" fmla="*/ 2147483646 w 2399"/>
                <a:gd name="T9" fmla="*/ 2147483646 h 2121"/>
                <a:gd name="T10" fmla="*/ 2147483646 w 2399"/>
                <a:gd name="T11" fmla="*/ 2147483646 h 2121"/>
                <a:gd name="T12" fmla="*/ 2147483646 w 2399"/>
                <a:gd name="T13" fmla="*/ 2147483646 h 2121"/>
                <a:gd name="T14" fmla="*/ 2147483646 w 2399"/>
                <a:gd name="T15" fmla="*/ 2147483646 h 2121"/>
                <a:gd name="T16" fmla="*/ 2147483646 w 2399"/>
                <a:gd name="T17" fmla="*/ 2147483646 h 2121"/>
                <a:gd name="T18" fmla="*/ 2147483646 w 2399"/>
                <a:gd name="T19" fmla="*/ 2147483646 h 2121"/>
                <a:gd name="T20" fmla="*/ 2147483646 w 2399"/>
                <a:gd name="T21" fmla="*/ 2147483646 h 2121"/>
                <a:gd name="T22" fmla="*/ 2147483646 w 2399"/>
                <a:gd name="T23" fmla="*/ 2147483646 h 2121"/>
                <a:gd name="T24" fmla="*/ 2147483646 w 2399"/>
                <a:gd name="T25" fmla="*/ 2147483646 h 2121"/>
                <a:gd name="T26" fmla="*/ 2147483646 w 2399"/>
                <a:gd name="T27" fmla="*/ 2147483646 h 2121"/>
                <a:gd name="T28" fmla="*/ 2147483646 w 2399"/>
                <a:gd name="T29" fmla="*/ 2147483646 h 2121"/>
                <a:gd name="T30" fmla="*/ 2147483646 w 2399"/>
                <a:gd name="T31" fmla="*/ 2147483646 h 2121"/>
                <a:gd name="T32" fmla="*/ 2147483646 w 2399"/>
                <a:gd name="T33" fmla="*/ 2147483646 h 2121"/>
                <a:gd name="T34" fmla="*/ 2147483646 w 2399"/>
                <a:gd name="T35" fmla="*/ 2147483646 h 2121"/>
                <a:gd name="T36" fmla="*/ 2147483646 w 2399"/>
                <a:gd name="T37" fmla="*/ 2147483646 h 2121"/>
                <a:gd name="T38" fmla="*/ 2147483646 w 2399"/>
                <a:gd name="T39" fmla="*/ 2147483646 h 2121"/>
                <a:gd name="T40" fmla="*/ 2147483646 w 2399"/>
                <a:gd name="T41" fmla="*/ 2147483646 h 2121"/>
                <a:gd name="T42" fmla="*/ 2147483646 w 2399"/>
                <a:gd name="T43" fmla="*/ 2147483646 h 2121"/>
                <a:gd name="T44" fmla="*/ 2147483646 w 2399"/>
                <a:gd name="T45" fmla="*/ 2147483646 h 2121"/>
                <a:gd name="T46" fmla="*/ 2147483646 w 2399"/>
                <a:gd name="T47" fmla="*/ 2147483646 h 2121"/>
                <a:gd name="T48" fmla="*/ 2147483646 w 2399"/>
                <a:gd name="T49" fmla="*/ 2147483646 h 2121"/>
                <a:gd name="T50" fmla="*/ 2147483646 w 2399"/>
                <a:gd name="T51" fmla="*/ 2147483646 h 2121"/>
                <a:gd name="T52" fmla="*/ 2147483646 w 2399"/>
                <a:gd name="T53" fmla="*/ 2147483646 h 2121"/>
                <a:gd name="T54" fmla="*/ 2147483646 w 2399"/>
                <a:gd name="T55" fmla="*/ 2147483646 h 2121"/>
                <a:gd name="T56" fmla="*/ 2147483646 w 2399"/>
                <a:gd name="T57" fmla="*/ 2147483646 h 2121"/>
                <a:gd name="T58" fmla="*/ 2147483646 w 2399"/>
                <a:gd name="T59" fmla="*/ 2147483646 h 2121"/>
                <a:gd name="T60" fmla="*/ 2147483646 w 2399"/>
                <a:gd name="T61" fmla="*/ 2147483646 h 2121"/>
                <a:gd name="T62" fmla="*/ 2147483646 w 2399"/>
                <a:gd name="T63" fmla="*/ 2147483646 h 2121"/>
                <a:gd name="T64" fmla="*/ 2147483646 w 2399"/>
                <a:gd name="T65" fmla="*/ 2147483646 h 2121"/>
                <a:gd name="T66" fmla="*/ 2147483646 w 2399"/>
                <a:gd name="T67" fmla="*/ 2147483646 h 2121"/>
                <a:gd name="T68" fmla="*/ 2147483646 w 2399"/>
                <a:gd name="T69" fmla="*/ 2147483646 h 2121"/>
                <a:gd name="T70" fmla="*/ 2147483646 w 2399"/>
                <a:gd name="T71" fmla="*/ 2147483646 h 2121"/>
                <a:gd name="T72" fmla="*/ 2147483646 w 2399"/>
                <a:gd name="T73" fmla="*/ 2147483646 h 2121"/>
                <a:gd name="T74" fmla="*/ 2147483646 w 2399"/>
                <a:gd name="T75" fmla="*/ 2147483646 h 2121"/>
                <a:gd name="T76" fmla="*/ 2147483646 w 2399"/>
                <a:gd name="T77" fmla="*/ 2147483646 h 2121"/>
                <a:gd name="T78" fmla="*/ 2147483646 w 2399"/>
                <a:gd name="T79" fmla="*/ 2147483646 h 2121"/>
                <a:gd name="T80" fmla="*/ 2147483646 w 2399"/>
                <a:gd name="T81" fmla="*/ 2147483646 h 2121"/>
                <a:gd name="T82" fmla="*/ 2147483646 w 2399"/>
                <a:gd name="T83" fmla="*/ 2147483646 h 2121"/>
                <a:gd name="T84" fmla="*/ 2147483646 w 2399"/>
                <a:gd name="T85" fmla="*/ 2147483646 h 2121"/>
                <a:gd name="T86" fmla="*/ 2147483646 w 2399"/>
                <a:gd name="T87" fmla="*/ 2147483646 h 2121"/>
                <a:gd name="T88" fmla="*/ 2147483646 w 2399"/>
                <a:gd name="T89" fmla="*/ 2147483646 h 2121"/>
                <a:gd name="T90" fmla="*/ 2147483646 w 2399"/>
                <a:gd name="T91" fmla="*/ 2147483646 h 2121"/>
                <a:gd name="T92" fmla="*/ 2147483646 w 2399"/>
                <a:gd name="T93" fmla="*/ 2147483646 h 2121"/>
                <a:gd name="T94" fmla="*/ 2147483646 w 2399"/>
                <a:gd name="T95" fmla="*/ 2147483646 h 2121"/>
                <a:gd name="T96" fmla="*/ 2147483646 w 2399"/>
                <a:gd name="T97" fmla="*/ 2147483646 h 2121"/>
                <a:gd name="T98" fmla="*/ 2147483646 w 2399"/>
                <a:gd name="T99" fmla="*/ 2147483646 h 2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399" h="2121">
                  <a:moveTo>
                    <a:pt x="1368" y="1880"/>
                  </a:moveTo>
                  <a:cubicBezTo>
                    <a:pt x="1366" y="1881"/>
                    <a:pt x="1363" y="1881"/>
                    <a:pt x="1361" y="1882"/>
                  </a:cubicBezTo>
                  <a:cubicBezTo>
                    <a:pt x="1363" y="1881"/>
                    <a:pt x="1366" y="1881"/>
                    <a:pt x="1368" y="1880"/>
                  </a:cubicBezTo>
                  <a:moveTo>
                    <a:pt x="328" y="1887"/>
                  </a:moveTo>
                  <a:cubicBezTo>
                    <a:pt x="328" y="1895"/>
                    <a:pt x="328" y="1903"/>
                    <a:pt x="329" y="1911"/>
                  </a:cubicBezTo>
                  <a:cubicBezTo>
                    <a:pt x="328" y="1903"/>
                    <a:pt x="328" y="1895"/>
                    <a:pt x="328" y="1887"/>
                  </a:cubicBezTo>
                  <a:cubicBezTo>
                    <a:pt x="328" y="1860"/>
                    <a:pt x="322" y="1847"/>
                    <a:pt x="306" y="1845"/>
                  </a:cubicBezTo>
                  <a:cubicBezTo>
                    <a:pt x="322" y="1847"/>
                    <a:pt x="328" y="1860"/>
                    <a:pt x="328" y="1887"/>
                  </a:cubicBezTo>
                  <a:moveTo>
                    <a:pt x="2392" y="282"/>
                  </a:moveTo>
                  <a:cubicBezTo>
                    <a:pt x="2392" y="251"/>
                    <a:pt x="2392" y="220"/>
                    <a:pt x="2392" y="190"/>
                  </a:cubicBezTo>
                  <a:cubicBezTo>
                    <a:pt x="2392" y="185"/>
                    <a:pt x="2395" y="179"/>
                    <a:pt x="2389" y="177"/>
                  </a:cubicBezTo>
                  <a:cubicBezTo>
                    <a:pt x="2386" y="177"/>
                    <a:pt x="2383" y="182"/>
                    <a:pt x="2379" y="184"/>
                  </a:cubicBezTo>
                  <a:cubicBezTo>
                    <a:pt x="2374" y="201"/>
                    <a:pt x="2359" y="192"/>
                    <a:pt x="2349" y="193"/>
                  </a:cubicBezTo>
                  <a:cubicBezTo>
                    <a:pt x="2348" y="198"/>
                    <a:pt x="2348" y="202"/>
                    <a:pt x="2347" y="206"/>
                  </a:cubicBezTo>
                  <a:cubicBezTo>
                    <a:pt x="2347" y="211"/>
                    <a:pt x="2343" y="214"/>
                    <a:pt x="2339" y="215"/>
                  </a:cubicBezTo>
                  <a:cubicBezTo>
                    <a:pt x="2333" y="216"/>
                    <a:pt x="2334" y="210"/>
                    <a:pt x="2333" y="206"/>
                  </a:cubicBezTo>
                  <a:cubicBezTo>
                    <a:pt x="2327" y="191"/>
                    <a:pt x="2326" y="174"/>
                    <a:pt x="2311" y="164"/>
                  </a:cubicBezTo>
                  <a:cubicBezTo>
                    <a:pt x="2306" y="161"/>
                    <a:pt x="2309" y="153"/>
                    <a:pt x="2309" y="147"/>
                  </a:cubicBezTo>
                  <a:cubicBezTo>
                    <a:pt x="2308" y="118"/>
                    <a:pt x="2309" y="89"/>
                    <a:pt x="2309" y="58"/>
                  </a:cubicBezTo>
                  <a:cubicBezTo>
                    <a:pt x="2296" y="62"/>
                    <a:pt x="2289" y="61"/>
                    <a:pt x="2289" y="45"/>
                  </a:cubicBezTo>
                  <a:cubicBezTo>
                    <a:pt x="2289" y="33"/>
                    <a:pt x="2282" y="21"/>
                    <a:pt x="2279" y="9"/>
                  </a:cubicBezTo>
                  <a:cubicBezTo>
                    <a:pt x="2277" y="2"/>
                    <a:pt x="2273" y="0"/>
                    <a:pt x="2267" y="3"/>
                  </a:cubicBezTo>
                  <a:cubicBezTo>
                    <a:pt x="2260" y="7"/>
                    <a:pt x="2252" y="8"/>
                    <a:pt x="2249" y="15"/>
                  </a:cubicBezTo>
                  <a:cubicBezTo>
                    <a:pt x="2237" y="41"/>
                    <a:pt x="2213" y="40"/>
                    <a:pt x="2190" y="41"/>
                  </a:cubicBezTo>
                  <a:cubicBezTo>
                    <a:pt x="2180" y="42"/>
                    <a:pt x="2170" y="43"/>
                    <a:pt x="2160" y="43"/>
                  </a:cubicBezTo>
                  <a:cubicBezTo>
                    <a:pt x="2151" y="57"/>
                    <a:pt x="2134" y="62"/>
                    <a:pt x="2126" y="77"/>
                  </a:cubicBezTo>
                  <a:cubicBezTo>
                    <a:pt x="2110" y="105"/>
                    <a:pt x="2086" y="126"/>
                    <a:pt x="2055" y="137"/>
                  </a:cubicBezTo>
                  <a:cubicBezTo>
                    <a:pt x="2044" y="141"/>
                    <a:pt x="2037" y="141"/>
                    <a:pt x="2031" y="128"/>
                  </a:cubicBezTo>
                  <a:cubicBezTo>
                    <a:pt x="2018" y="102"/>
                    <a:pt x="2000" y="80"/>
                    <a:pt x="1969" y="74"/>
                  </a:cubicBezTo>
                  <a:cubicBezTo>
                    <a:pt x="1960" y="73"/>
                    <a:pt x="1951" y="71"/>
                    <a:pt x="1943" y="77"/>
                  </a:cubicBezTo>
                  <a:cubicBezTo>
                    <a:pt x="1946" y="87"/>
                    <a:pt x="1959" y="86"/>
                    <a:pt x="1964" y="95"/>
                  </a:cubicBezTo>
                  <a:cubicBezTo>
                    <a:pt x="1947" y="92"/>
                    <a:pt x="1931" y="89"/>
                    <a:pt x="1915" y="86"/>
                  </a:cubicBezTo>
                  <a:cubicBezTo>
                    <a:pt x="1907" y="84"/>
                    <a:pt x="1896" y="88"/>
                    <a:pt x="1891" y="81"/>
                  </a:cubicBezTo>
                  <a:cubicBezTo>
                    <a:pt x="1875" y="60"/>
                    <a:pt x="1867" y="75"/>
                    <a:pt x="1859" y="87"/>
                  </a:cubicBezTo>
                  <a:cubicBezTo>
                    <a:pt x="1846" y="106"/>
                    <a:pt x="1830" y="121"/>
                    <a:pt x="1806" y="126"/>
                  </a:cubicBezTo>
                  <a:cubicBezTo>
                    <a:pt x="1801" y="127"/>
                    <a:pt x="1796" y="130"/>
                    <a:pt x="1792" y="133"/>
                  </a:cubicBezTo>
                  <a:cubicBezTo>
                    <a:pt x="1782" y="142"/>
                    <a:pt x="1772" y="151"/>
                    <a:pt x="1762" y="160"/>
                  </a:cubicBezTo>
                  <a:cubicBezTo>
                    <a:pt x="1749" y="171"/>
                    <a:pt x="1735" y="157"/>
                    <a:pt x="1721" y="162"/>
                  </a:cubicBezTo>
                  <a:cubicBezTo>
                    <a:pt x="1726" y="173"/>
                    <a:pt x="1730" y="186"/>
                    <a:pt x="1738" y="195"/>
                  </a:cubicBezTo>
                  <a:cubicBezTo>
                    <a:pt x="1743" y="200"/>
                    <a:pt x="1753" y="191"/>
                    <a:pt x="1760" y="191"/>
                  </a:cubicBezTo>
                  <a:cubicBezTo>
                    <a:pt x="1766" y="191"/>
                    <a:pt x="1774" y="188"/>
                    <a:pt x="1775" y="197"/>
                  </a:cubicBezTo>
                  <a:cubicBezTo>
                    <a:pt x="1777" y="204"/>
                    <a:pt x="1771" y="207"/>
                    <a:pt x="1765" y="210"/>
                  </a:cubicBezTo>
                  <a:cubicBezTo>
                    <a:pt x="1733" y="228"/>
                    <a:pt x="1698" y="238"/>
                    <a:pt x="1662" y="244"/>
                  </a:cubicBezTo>
                  <a:cubicBezTo>
                    <a:pt x="1644" y="247"/>
                    <a:pt x="1627" y="253"/>
                    <a:pt x="1611" y="236"/>
                  </a:cubicBezTo>
                  <a:cubicBezTo>
                    <a:pt x="1609" y="234"/>
                    <a:pt x="1602" y="234"/>
                    <a:pt x="1597" y="233"/>
                  </a:cubicBezTo>
                  <a:cubicBezTo>
                    <a:pt x="1591" y="233"/>
                    <a:pt x="1584" y="232"/>
                    <a:pt x="1581" y="227"/>
                  </a:cubicBezTo>
                  <a:cubicBezTo>
                    <a:pt x="1575" y="216"/>
                    <a:pt x="1567" y="220"/>
                    <a:pt x="1559" y="223"/>
                  </a:cubicBezTo>
                  <a:cubicBezTo>
                    <a:pt x="1545" y="229"/>
                    <a:pt x="1531" y="238"/>
                    <a:pt x="1516" y="242"/>
                  </a:cubicBezTo>
                  <a:cubicBezTo>
                    <a:pt x="1504" y="245"/>
                    <a:pt x="1500" y="249"/>
                    <a:pt x="1496" y="260"/>
                  </a:cubicBezTo>
                  <a:cubicBezTo>
                    <a:pt x="1486" y="288"/>
                    <a:pt x="1475" y="316"/>
                    <a:pt x="1439" y="321"/>
                  </a:cubicBezTo>
                  <a:cubicBezTo>
                    <a:pt x="1421" y="324"/>
                    <a:pt x="1412" y="337"/>
                    <a:pt x="1407" y="353"/>
                  </a:cubicBezTo>
                  <a:cubicBezTo>
                    <a:pt x="1399" y="377"/>
                    <a:pt x="1392" y="401"/>
                    <a:pt x="1384" y="425"/>
                  </a:cubicBezTo>
                  <a:cubicBezTo>
                    <a:pt x="1381" y="434"/>
                    <a:pt x="1383" y="441"/>
                    <a:pt x="1387" y="448"/>
                  </a:cubicBezTo>
                  <a:cubicBezTo>
                    <a:pt x="1399" y="464"/>
                    <a:pt x="1406" y="480"/>
                    <a:pt x="1393" y="499"/>
                  </a:cubicBezTo>
                  <a:cubicBezTo>
                    <a:pt x="1391" y="502"/>
                    <a:pt x="1392" y="508"/>
                    <a:pt x="1392" y="512"/>
                  </a:cubicBezTo>
                  <a:cubicBezTo>
                    <a:pt x="1395" y="533"/>
                    <a:pt x="1390" y="552"/>
                    <a:pt x="1378" y="569"/>
                  </a:cubicBezTo>
                  <a:cubicBezTo>
                    <a:pt x="1368" y="582"/>
                    <a:pt x="1369" y="591"/>
                    <a:pt x="1383" y="601"/>
                  </a:cubicBezTo>
                  <a:cubicBezTo>
                    <a:pt x="1405" y="615"/>
                    <a:pt x="1404" y="622"/>
                    <a:pt x="1384" y="639"/>
                  </a:cubicBezTo>
                  <a:cubicBezTo>
                    <a:pt x="1378" y="644"/>
                    <a:pt x="1371" y="648"/>
                    <a:pt x="1363" y="650"/>
                  </a:cubicBezTo>
                  <a:cubicBezTo>
                    <a:pt x="1281" y="671"/>
                    <a:pt x="1199" y="693"/>
                    <a:pt x="1117" y="714"/>
                  </a:cubicBezTo>
                  <a:cubicBezTo>
                    <a:pt x="1086" y="722"/>
                    <a:pt x="1056" y="733"/>
                    <a:pt x="1023" y="723"/>
                  </a:cubicBezTo>
                  <a:cubicBezTo>
                    <a:pt x="970" y="708"/>
                    <a:pt x="917" y="713"/>
                    <a:pt x="865" y="726"/>
                  </a:cubicBezTo>
                  <a:cubicBezTo>
                    <a:pt x="850" y="730"/>
                    <a:pt x="836" y="735"/>
                    <a:pt x="830" y="751"/>
                  </a:cubicBezTo>
                  <a:cubicBezTo>
                    <a:pt x="822" y="771"/>
                    <a:pt x="821" y="771"/>
                    <a:pt x="803" y="758"/>
                  </a:cubicBezTo>
                  <a:cubicBezTo>
                    <a:pt x="802" y="757"/>
                    <a:pt x="800" y="756"/>
                    <a:pt x="799" y="755"/>
                  </a:cubicBezTo>
                  <a:cubicBezTo>
                    <a:pt x="759" y="743"/>
                    <a:pt x="719" y="728"/>
                    <a:pt x="677" y="729"/>
                  </a:cubicBezTo>
                  <a:cubicBezTo>
                    <a:pt x="589" y="732"/>
                    <a:pt x="502" y="738"/>
                    <a:pt x="414" y="743"/>
                  </a:cubicBezTo>
                  <a:cubicBezTo>
                    <a:pt x="405" y="743"/>
                    <a:pt x="396" y="742"/>
                    <a:pt x="386" y="738"/>
                  </a:cubicBezTo>
                  <a:cubicBezTo>
                    <a:pt x="266" y="688"/>
                    <a:pt x="146" y="638"/>
                    <a:pt x="26" y="588"/>
                  </a:cubicBezTo>
                  <a:cubicBezTo>
                    <a:pt x="18" y="584"/>
                    <a:pt x="10" y="582"/>
                    <a:pt x="0" y="585"/>
                  </a:cubicBezTo>
                  <a:cubicBezTo>
                    <a:pt x="7" y="596"/>
                    <a:pt x="14" y="606"/>
                    <a:pt x="22" y="617"/>
                  </a:cubicBezTo>
                  <a:cubicBezTo>
                    <a:pt x="47" y="654"/>
                    <a:pt x="70" y="693"/>
                    <a:pt x="101" y="725"/>
                  </a:cubicBezTo>
                  <a:cubicBezTo>
                    <a:pt x="107" y="732"/>
                    <a:pt x="108" y="737"/>
                    <a:pt x="108" y="745"/>
                  </a:cubicBezTo>
                  <a:cubicBezTo>
                    <a:pt x="109" y="768"/>
                    <a:pt x="102" y="794"/>
                    <a:pt x="131" y="806"/>
                  </a:cubicBezTo>
                  <a:cubicBezTo>
                    <a:pt x="136" y="809"/>
                    <a:pt x="137" y="815"/>
                    <a:pt x="138" y="821"/>
                  </a:cubicBezTo>
                  <a:cubicBezTo>
                    <a:pt x="156" y="874"/>
                    <a:pt x="178" y="925"/>
                    <a:pt x="218" y="967"/>
                  </a:cubicBezTo>
                  <a:cubicBezTo>
                    <a:pt x="243" y="993"/>
                    <a:pt x="270" y="1013"/>
                    <a:pt x="303" y="1018"/>
                  </a:cubicBezTo>
                  <a:cubicBezTo>
                    <a:pt x="343" y="1024"/>
                    <a:pt x="373" y="1043"/>
                    <a:pt x="394" y="1075"/>
                  </a:cubicBezTo>
                  <a:cubicBezTo>
                    <a:pt x="404" y="1092"/>
                    <a:pt x="418" y="1095"/>
                    <a:pt x="436" y="1089"/>
                  </a:cubicBezTo>
                  <a:cubicBezTo>
                    <a:pt x="455" y="1083"/>
                    <a:pt x="461" y="1088"/>
                    <a:pt x="457" y="1107"/>
                  </a:cubicBezTo>
                  <a:cubicBezTo>
                    <a:pt x="446" y="1167"/>
                    <a:pt x="453" y="1228"/>
                    <a:pt x="462" y="1288"/>
                  </a:cubicBezTo>
                  <a:cubicBezTo>
                    <a:pt x="465" y="1306"/>
                    <a:pt x="464" y="1324"/>
                    <a:pt x="453" y="1340"/>
                  </a:cubicBezTo>
                  <a:cubicBezTo>
                    <a:pt x="449" y="1346"/>
                    <a:pt x="445" y="1352"/>
                    <a:pt x="449" y="1359"/>
                  </a:cubicBezTo>
                  <a:cubicBezTo>
                    <a:pt x="455" y="1367"/>
                    <a:pt x="450" y="1368"/>
                    <a:pt x="443" y="1370"/>
                  </a:cubicBezTo>
                  <a:cubicBezTo>
                    <a:pt x="439" y="1371"/>
                    <a:pt x="434" y="1370"/>
                    <a:pt x="429" y="1377"/>
                  </a:cubicBezTo>
                  <a:cubicBezTo>
                    <a:pt x="461" y="1384"/>
                    <a:pt x="489" y="1403"/>
                    <a:pt x="522" y="1387"/>
                  </a:cubicBezTo>
                  <a:cubicBezTo>
                    <a:pt x="526" y="1385"/>
                    <a:pt x="532" y="1384"/>
                    <a:pt x="536" y="1384"/>
                  </a:cubicBezTo>
                  <a:cubicBezTo>
                    <a:pt x="555" y="1382"/>
                    <a:pt x="567" y="1394"/>
                    <a:pt x="576" y="1408"/>
                  </a:cubicBezTo>
                  <a:cubicBezTo>
                    <a:pt x="582" y="1418"/>
                    <a:pt x="588" y="1431"/>
                    <a:pt x="570" y="1438"/>
                  </a:cubicBezTo>
                  <a:cubicBezTo>
                    <a:pt x="563" y="1440"/>
                    <a:pt x="563" y="1450"/>
                    <a:pt x="563" y="1456"/>
                  </a:cubicBezTo>
                  <a:cubicBezTo>
                    <a:pt x="561" y="1466"/>
                    <a:pt x="564" y="1476"/>
                    <a:pt x="567" y="1486"/>
                  </a:cubicBezTo>
                  <a:cubicBezTo>
                    <a:pt x="569" y="1493"/>
                    <a:pt x="570" y="1498"/>
                    <a:pt x="561" y="1500"/>
                  </a:cubicBezTo>
                  <a:cubicBezTo>
                    <a:pt x="544" y="1503"/>
                    <a:pt x="541" y="1515"/>
                    <a:pt x="540" y="1529"/>
                  </a:cubicBezTo>
                  <a:cubicBezTo>
                    <a:pt x="537" y="1573"/>
                    <a:pt x="537" y="1572"/>
                    <a:pt x="494" y="1568"/>
                  </a:cubicBezTo>
                  <a:cubicBezTo>
                    <a:pt x="468" y="1566"/>
                    <a:pt x="440" y="1554"/>
                    <a:pt x="416" y="1575"/>
                  </a:cubicBezTo>
                  <a:cubicBezTo>
                    <a:pt x="415" y="1576"/>
                    <a:pt x="413" y="1576"/>
                    <a:pt x="412" y="1575"/>
                  </a:cubicBezTo>
                  <a:cubicBezTo>
                    <a:pt x="389" y="1569"/>
                    <a:pt x="368" y="1582"/>
                    <a:pt x="346" y="1584"/>
                  </a:cubicBezTo>
                  <a:cubicBezTo>
                    <a:pt x="320" y="1586"/>
                    <a:pt x="302" y="1597"/>
                    <a:pt x="296" y="1625"/>
                  </a:cubicBezTo>
                  <a:cubicBezTo>
                    <a:pt x="293" y="1638"/>
                    <a:pt x="285" y="1643"/>
                    <a:pt x="273" y="1632"/>
                  </a:cubicBezTo>
                  <a:cubicBezTo>
                    <a:pt x="267" y="1627"/>
                    <a:pt x="260" y="1625"/>
                    <a:pt x="257" y="1635"/>
                  </a:cubicBezTo>
                  <a:cubicBezTo>
                    <a:pt x="252" y="1652"/>
                    <a:pt x="239" y="1655"/>
                    <a:pt x="225" y="1656"/>
                  </a:cubicBezTo>
                  <a:cubicBezTo>
                    <a:pt x="213" y="1658"/>
                    <a:pt x="202" y="1659"/>
                    <a:pt x="190" y="1660"/>
                  </a:cubicBezTo>
                  <a:cubicBezTo>
                    <a:pt x="177" y="1661"/>
                    <a:pt x="170" y="1668"/>
                    <a:pt x="167" y="1681"/>
                  </a:cubicBezTo>
                  <a:cubicBezTo>
                    <a:pt x="161" y="1712"/>
                    <a:pt x="157" y="1742"/>
                    <a:pt x="157" y="1773"/>
                  </a:cubicBezTo>
                  <a:cubicBezTo>
                    <a:pt x="157" y="1789"/>
                    <a:pt x="153" y="1797"/>
                    <a:pt x="136" y="1794"/>
                  </a:cubicBezTo>
                  <a:cubicBezTo>
                    <a:pt x="124" y="1793"/>
                    <a:pt x="120" y="1797"/>
                    <a:pt x="126" y="1809"/>
                  </a:cubicBezTo>
                  <a:cubicBezTo>
                    <a:pt x="131" y="1817"/>
                    <a:pt x="138" y="1827"/>
                    <a:pt x="133" y="1836"/>
                  </a:cubicBezTo>
                  <a:cubicBezTo>
                    <a:pt x="114" y="1868"/>
                    <a:pt x="114" y="1904"/>
                    <a:pt x="103" y="1938"/>
                  </a:cubicBezTo>
                  <a:cubicBezTo>
                    <a:pt x="100" y="1947"/>
                    <a:pt x="95" y="1957"/>
                    <a:pt x="97" y="1965"/>
                  </a:cubicBezTo>
                  <a:cubicBezTo>
                    <a:pt x="100" y="1976"/>
                    <a:pt x="113" y="1970"/>
                    <a:pt x="122" y="1974"/>
                  </a:cubicBezTo>
                  <a:cubicBezTo>
                    <a:pt x="142" y="1983"/>
                    <a:pt x="142" y="1983"/>
                    <a:pt x="129" y="2000"/>
                  </a:cubicBezTo>
                  <a:cubicBezTo>
                    <a:pt x="126" y="2004"/>
                    <a:pt x="122" y="2010"/>
                    <a:pt x="126" y="2015"/>
                  </a:cubicBezTo>
                  <a:cubicBezTo>
                    <a:pt x="131" y="2022"/>
                    <a:pt x="139" y="2025"/>
                    <a:pt x="146" y="2027"/>
                  </a:cubicBezTo>
                  <a:cubicBezTo>
                    <a:pt x="153" y="2028"/>
                    <a:pt x="156" y="2023"/>
                    <a:pt x="157" y="2017"/>
                  </a:cubicBezTo>
                  <a:cubicBezTo>
                    <a:pt x="158" y="2007"/>
                    <a:pt x="165" y="2006"/>
                    <a:pt x="173" y="2007"/>
                  </a:cubicBezTo>
                  <a:cubicBezTo>
                    <a:pt x="184" y="2007"/>
                    <a:pt x="195" y="2009"/>
                    <a:pt x="206" y="2008"/>
                  </a:cubicBezTo>
                  <a:cubicBezTo>
                    <a:pt x="213" y="2008"/>
                    <a:pt x="229" y="2017"/>
                    <a:pt x="223" y="1996"/>
                  </a:cubicBezTo>
                  <a:cubicBezTo>
                    <a:pt x="222" y="1993"/>
                    <a:pt x="227" y="1987"/>
                    <a:pt x="230" y="1984"/>
                  </a:cubicBezTo>
                  <a:cubicBezTo>
                    <a:pt x="245" y="1971"/>
                    <a:pt x="259" y="1976"/>
                    <a:pt x="274" y="1984"/>
                  </a:cubicBezTo>
                  <a:cubicBezTo>
                    <a:pt x="285" y="1991"/>
                    <a:pt x="292" y="1998"/>
                    <a:pt x="278" y="2007"/>
                  </a:cubicBezTo>
                  <a:cubicBezTo>
                    <a:pt x="295" y="2021"/>
                    <a:pt x="294" y="2001"/>
                    <a:pt x="302" y="1996"/>
                  </a:cubicBezTo>
                  <a:cubicBezTo>
                    <a:pt x="325" y="1983"/>
                    <a:pt x="347" y="1965"/>
                    <a:pt x="377" y="1973"/>
                  </a:cubicBezTo>
                  <a:cubicBezTo>
                    <a:pt x="392" y="1978"/>
                    <a:pt x="407" y="1980"/>
                    <a:pt x="422" y="1982"/>
                  </a:cubicBezTo>
                  <a:cubicBezTo>
                    <a:pt x="447" y="1986"/>
                    <a:pt x="472" y="1996"/>
                    <a:pt x="496" y="1981"/>
                  </a:cubicBezTo>
                  <a:cubicBezTo>
                    <a:pt x="502" y="1977"/>
                    <a:pt x="509" y="1979"/>
                    <a:pt x="516" y="1983"/>
                  </a:cubicBezTo>
                  <a:cubicBezTo>
                    <a:pt x="543" y="1997"/>
                    <a:pt x="573" y="1995"/>
                    <a:pt x="605" y="2000"/>
                  </a:cubicBezTo>
                  <a:cubicBezTo>
                    <a:pt x="600" y="1992"/>
                    <a:pt x="599" y="1986"/>
                    <a:pt x="604" y="1980"/>
                  </a:cubicBezTo>
                  <a:cubicBezTo>
                    <a:pt x="617" y="1964"/>
                    <a:pt x="632" y="1949"/>
                    <a:pt x="654" y="1952"/>
                  </a:cubicBezTo>
                  <a:cubicBezTo>
                    <a:pt x="716" y="1960"/>
                    <a:pt x="779" y="1959"/>
                    <a:pt x="835" y="1993"/>
                  </a:cubicBezTo>
                  <a:cubicBezTo>
                    <a:pt x="845" y="1999"/>
                    <a:pt x="855" y="2002"/>
                    <a:pt x="867" y="1998"/>
                  </a:cubicBezTo>
                  <a:cubicBezTo>
                    <a:pt x="881" y="1994"/>
                    <a:pt x="894" y="1998"/>
                    <a:pt x="906" y="2004"/>
                  </a:cubicBezTo>
                  <a:cubicBezTo>
                    <a:pt x="907" y="2011"/>
                    <a:pt x="897" y="2013"/>
                    <a:pt x="900" y="2020"/>
                  </a:cubicBezTo>
                  <a:cubicBezTo>
                    <a:pt x="920" y="2023"/>
                    <a:pt x="923" y="2022"/>
                    <a:pt x="921" y="2011"/>
                  </a:cubicBezTo>
                  <a:cubicBezTo>
                    <a:pt x="918" y="1993"/>
                    <a:pt x="923" y="1985"/>
                    <a:pt x="942" y="1984"/>
                  </a:cubicBezTo>
                  <a:cubicBezTo>
                    <a:pt x="966" y="1983"/>
                    <a:pt x="989" y="1986"/>
                    <a:pt x="1013" y="1988"/>
                  </a:cubicBezTo>
                  <a:cubicBezTo>
                    <a:pt x="1035" y="1991"/>
                    <a:pt x="1056" y="1995"/>
                    <a:pt x="1070" y="1972"/>
                  </a:cubicBezTo>
                  <a:cubicBezTo>
                    <a:pt x="1071" y="1970"/>
                    <a:pt x="1074" y="1969"/>
                    <a:pt x="1076" y="1969"/>
                  </a:cubicBezTo>
                  <a:cubicBezTo>
                    <a:pt x="1108" y="1966"/>
                    <a:pt x="1140" y="1958"/>
                    <a:pt x="1170" y="1978"/>
                  </a:cubicBezTo>
                  <a:cubicBezTo>
                    <a:pt x="1178" y="1983"/>
                    <a:pt x="1185" y="1982"/>
                    <a:pt x="1193" y="1979"/>
                  </a:cubicBezTo>
                  <a:cubicBezTo>
                    <a:pt x="1233" y="1963"/>
                    <a:pt x="1275" y="1960"/>
                    <a:pt x="1317" y="1954"/>
                  </a:cubicBezTo>
                  <a:cubicBezTo>
                    <a:pt x="1344" y="1950"/>
                    <a:pt x="1369" y="1954"/>
                    <a:pt x="1393" y="1965"/>
                  </a:cubicBezTo>
                  <a:cubicBezTo>
                    <a:pt x="1396" y="1965"/>
                    <a:pt x="1399" y="1966"/>
                    <a:pt x="1402" y="1966"/>
                  </a:cubicBezTo>
                  <a:cubicBezTo>
                    <a:pt x="1406" y="1966"/>
                    <a:pt x="1411" y="1967"/>
                    <a:pt x="1411" y="1961"/>
                  </a:cubicBezTo>
                  <a:cubicBezTo>
                    <a:pt x="1411" y="1956"/>
                    <a:pt x="1412" y="1949"/>
                    <a:pt x="1406" y="1949"/>
                  </a:cubicBezTo>
                  <a:cubicBezTo>
                    <a:pt x="1391" y="1949"/>
                    <a:pt x="1380" y="1940"/>
                    <a:pt x="1369" y="1932"/>
                  </a:cubicBezTo>
                  <a:cubicBezTo>
                    <a:pt x="1363" y="1927"/>
                    <a:pt x="1355" y="1926"/>
                    <a:pt x="1349" y="1932"/>
                  </a:cubicBezTo>
                  <a:cubicBezTo>
                    <a:pt x="1339" y="1943"/>
                    <a:pt x="1326" y="1941"/>
                    <a:pt x="1313" y="1941"/>
                  </a:cubicBezTo>
                  <a:cubicBezTo>
                    <a:pt x="1304" y="1942"/>
                    <a:pt x="1303" y="1937"/>
                    <a:pt x="1309" y="1930"/>
                  </a:cubicBezTo>
                  <a:cubicBezTo>
                    <a:pt x="1319" y="1919"/>
                    <a:pt x="1329" y="1910"/>
                    <a:pt x="1346" y="1911"/>
                  </a:cubicBezTo>
                  <a:cubicBezTo>
                    <a:pt x="1350" y="1911"/>
                    <a:pt x="1355" y="1911"/>
                    <a:pt x="1360" y="1911"/>
                  </a:cubicBezTo>
                  <a:cubicBezTo>
                    <a:pt x="1364" y="1911"/>
                    <a:pt x="1367" y="1910"/>
                    <a:pt x="1371" y="1910"/>
                  </a:cubicBezTo>
                  <a:cubicBezTo>
                    <a:pt x="1386" y="1909"/>
                    <a:pt x="1401" y="1908"/>
                    <a:pt x="1404" y="1929"/>
                  </a:cubicBezTo>
                  <a:cubicBezTo>
                    <a:pt x="1405" y="1932"/>
                    <a:pt x="1408" y="1933"/>
                    <a:pt x="1412" y="1932"/>
                  </a:cubicBezTo>
                  <a:cubicBezTo>
                    <a:pt x="1433" y="1951"/>
                    <a:pt x="1434" y="1958"/>
                    <a:pt x="1423" y="1975"/>
                  </a:cubicBezTo>
                  <a:cubicBezTo>
                    <a:pt x="1425" y="1988"/>
                    <a:pt x="1437" y="1991"/>
                    <a:pt x="1446" y="1996"/>
                  </a:cubicBezTo>
                  <a:cubicBezTo>
                    <a:pt x="1465" y="2009"/>
                    <a:pt x="1474" y="2027"/>
                    <a:pt x="1470" y="2050"/>
                  </a:cubicBezTo>
                  <a:cubicBezTo>
                    <a:pt x="1466" y="2074"/>
                    <a:pt x="1461" y="2097"/>
                    <a:pt x="1456" y="2121"/>
                  </a:cubicBezTo>
                  <a:cubicBezTo>
                    <a:pt x="1474" y="2116"/>
                    <a:pt x="1486" y="2100"/>
                    <a:pt x="1504" y="2095"/>
                  </a:cubicBezTo>
                  <a:cubicBezTo>
                    <a:pt x="1533" y="2087"/>
                    <a:pt x="1547" y="2067"/>
                    <a:pt x="1553" y="2039"/>
                  </a:cubicBezTo>
                  <a:cubicBezTo>
                    <a:pt x="1555" y="2028"/>
                    <a:pt x="1563" y="2022"/>
                    <a:pt x="1572" y="2016"/>
                  </a:cubicBezTo>
                  <a:cubicBezTo>
                    <a:pt x="1580" y="2012"/>
                    <a:pt x="1585" y="2006"/>
                    <a:pt x="1587" y="1997"/>
                  </a:cubicBezTo>
                  <a:cubicBezTo>
                    <a:pt x="1590" y="1975"/>
                    <a:pt x="1598" y="1955"/>
                    <a:pt x="1608" y="1935"/>
                  </a:cubicBezTo>
                  <a:cubicBezTo>
                    <a:pt x="1615" y="1921"/>
                    <a:pt x="1623" y="1911"/>
                    <a:pt x="1635" y="1901"/>
                  </a:cubicBezTo>
                  <a:cubicBezTo>
                    <a:pt x="1651" y="1889"/>
                    <a:pt x="1660" y="1869"/>
                    <a:pt x="1662" y="1848"/>
                  </a:cubicBezTo>
                  <a:cubicBezTo>
                    <a:pt x="1664" y="1832"/>
                    <a:pt x="1664" y="1815"/>
                    <a:pt x="1666" y="1799"/>
                  </a:cubicBezTo>
                  <a:cubicBezTo>
                    <a:pt x="1670" y="1768"/>
                    <a:pt x="1660" y="1742"/>
                    <a:pt x="1645" y="1716"/>
                  </a:cubicBezTo>
                  <a:cubicBezTo>
                    <a:pt x="1634" y="1698"/>
                    <a:pt x="1624" y="1680"/>
                    <a:pt x="1613" y="1662"/>
                  </a:cubicBezTo>
                  <a:cubicBezTo>
                    <a:pt x="1599" y="1639"/>
                    <a:pt x="1593" y="1615"/>
                    <a:pt x="1592" y="1588"/>
                  </a:cubicBezTo>
                  <a:cubicBezTo>
                    <a:pt x="1591" y="1536"/>
                    <a:pt x="1593" y="1484"/>
                    <a:pt x="1583" y="1432"/>
                  </a:cubicBezTo>
                  <a:cubicBezTo>
                    <a:pt x="1581" y="1419"/>
                    <a:pt x="1581" y="1407"/>
                    <a:pt x="1593" y="1397"/>
                  </a:cubicBezTo>
                  <a:cubicBezTo>
                    <a:pt x="1600" y="1392"/>
                    <a:pt x="1601" y="1383"/>
                    <a:pt x="1601" y="1374"/>
                  </a:cubicBezTo>
                  <a:cubicBezTo>
                    <a:pt x="1601" y="1339"/>
                    <a:pt x="1623" y="1312"/>
                    <a:pt x="1640" y="1284"/>
                  </a:cubicBezTo>
                  <a:cubicBezTo>
                    <a:pt x="1642" y="1280"/>
                    <a:pt x="1646" y="1278"/>
                    <a:pt x="1648" y="1274"/>
                  </a:cubicBezTo>
                  <a:cubicBezTo>
                    <a:pt x="1658" y="1242"/>
                    <a:pt x="1685" y="1233"/>
                    <a:pt x="1714" y="1227"/>
                  </a:cubicBezTo>
                  <a:cubicBezTo>
                    <a:pt x="1762" y="1217"/>
                    <a:pt x="1803" y="1198"/>
                    <a:pt x="1834" y="1157"/>
                  </a:cubicBezTo>
                  <a:cubicBezTo>
                    <a:pt x="1851" y="1135"/>
                    <a:pt x="1880" y="1124"/>
                    <a:pt x="1905" y="1110"/>
                  </a:cubicBezTo>
                  <a:cubicBezTo>
                    <a:pt x="1916" y="1104"/>
                    <a:pt x="1926" y="1096"/>
                    <a:pt x="1934" y="1086"/>
                  </a:cubicBezTo>
                  <a:cubicBezTo>
                    <a:pt x="1949" y="1067"/>
                    <a:pt x="1968" y="1059"/>
                    <a:pt x="1992" y="1059"/>
                  </a:cubicBezTo>
                  <a:cubicBezTo>
                    <a:pt x="2046" y="1059"/>
                    <a:pt x="2100" y="1059"/>
                    <a:pt x="2154" y="1059"/>
                  </a:cubicBezTo>
                  <a:cubicBezTo>
                    <a:pt x="2162" y="1059"/>
                    <a:pt x="2172" y="1063"/>
                    <a:pt x="2176" y="1052"/>
                  </a:cubicBezTo>
                  <a:cubicBezTo>
                    <a:pt x="2171" y="1045"/>
                    <a:pt x="2170" y="1036"/>
                    <a:pt x="2177" y="1031"/>
                  </a:cubicBezTo>
                  <a:cubicBezTo>
                    <a:pt x="2193" y="1019"/>
                    <a:pt x="2200" y="1000"/>
                    <a:pt x="2211" y="985"/>
                  </a:cubicBezTo>
                  <a:cubicBezTo>
                    <a:pt x="2216" y="976"/>
                    <a:pt x="2220" y="966"/>
                    <a:pt x="2216" y="957"/>
                  </a:cubicBezTo>
                  <a:cubicBezTo>
                    <a:pt x="2208" y="933"/>
                    <a:pt x="2221" y="919"/>
                    <a:pt x="2237" y="906"/>
                  </a:cubicBezTo>
                  <a:cubicBezTo>
                    <a:pt x="2263" y="886"/>
                    <a:pt x="2269" y="856"/>
                    <a:pt x="2275" y="827"/>
                  </a:cubicBezTo>
                  <a:cubicBezTo>
                    <a:pt x="2276" y="823"/>
                    <a:pt x="2276" y="815"/>
                    <a:pt x="2268" y="820"/>
                  </a:cubicBezTo>
                  <a:cubicBezTo>
                    <a:pt x="2253" y="829"/>
                    <a:pt x="2253" y="816"/>
                    <a:pt x="2255" y="809"/>
                  </a:cubicBezTo>
                  <a:cubicBezTo>
                    <a:pt x="2257" y="791"/>
                    <a:pt x="2251" y="782"/>
                    <a:pt x="2234" y="781"/>
                  </a:cubicBezTo>
                  <a:cubicBezTo>
                    <a:pt x="2225" y="780"/>
                    <a:pt x="2224" y="775"/>
                    <a:pt x="2224" y="768"/>
                  </a:cubicBezTo>
                  <a:cubicBezTo>
                    <a:pt x="2223" y="747"/>
                    <a:pt x="2231" y="728"/>
                    <a:pt x="2236" y="708"/>
                  </a:cubicBezTo>
                  <a:cubicBezTo>
                    <a:pt x="2237" y="704"/>
                    <a:pt x="2240" y="701"/>
                    <a:pt x="2245" y="700"/>
                  </a:cubicBezTo>
                  <a:cubicBezTo>
                    <a:pt x="2272" y="699"/>
                    <a:pt x="2283" y="678"/>
                    <a:pt x="2296" y="659"/>
                  </a:cubicBezTo>
                  <a:cubicBezTo>
                    <a:pt x="2311" y="638"/>
                    <a:pt x="2319" y="614"/>
                    <a:pt x="2327" y="590"/>
                  </a:cubicBezTo>
                  <a:cubicBezTo>
                    <a:pt x="2333" y="573"/>
                    <a:pt x="2343" y="556"/>
                    <a:pt x="2345" y="535"/>
                  </a:cubicBezTo>
                  <a:cubicBezTo>
                    <a:pt x="2334" y="537"/>
                    <a:pt x="2329" y="546"/>
                    <a:pt x="2321" y="553"/>
                  </a:cubicBezTo>
                  <a:cubicBezTo>
                    <a:pt x="2308" y="520"/>
                    <a:pt x="2321" y="493"/>
                    <a:pt x="2342" y="471"/>
                  </a:cubicBezTo>
                  <a:cubicBezTo>
                    <a:pt x="2355" y="457"/>
                    <a:pt x="2357" y="442"/>
                    <a:pt x="2355" y="425"/>
                  </a:cubicBezTo>
                  <a:cubicBezTo>
                    <a:pt x="2354" y="413"/>
                    <a:pt x="2356" y="405"/>
                    <a:pt x="2367" y="396"/>
                  </a:cubicBezTo>
                  <a:cubicBezTo>
                    <a:pt x="2383" y="384"/>
                    <a:pt x="2395" y="365"/>
                    <a:pt x="2399" y="344"/>
                  </a:cubicBezTo>
                  <a:cubicBezTo>
                    <a:pt x="2392" y="324"/>
                    <a:pt x="2392" y="303"/>
                    <a:pt x="2392" y="282"/>
                  </a:cubicBezTo>
                </a:path>
              </a:pathLst>
            </a:custGeom>
            <a:solidFill>
              <a:srgbClr val="525AA7"/>
            </a:solidFill>
            <a:ln w="0" cap="flat">
              <a:solidFill>
                <a:srgbClr val="525AA7"/>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solidFill>
                  <a:schemeClr val="bg1"/>
                </a:solidFill>
              </a:endParaRPr>
            </a:p>
          </p:txBody>
        </p:sp>
        <p:sp>
          <p:nvSpPr>
            <p:cNvPr id="22575" name="Freeform 10"/>
            <p:cNvSpPr>
              <a:spLocks/>
            </p:cNvSpPr>
            <p:nvPr/>
          </p:nvSpPr>
          <p:spPr bwMode="auto">
            <a:xfrm>
              <a:off x="6074668" y="1926952"/>
              <a:ext cx="2401888" cy="3016250"/>
            </a:xfrm>
            <a:custGeom>
              <a:avLst/>
              <a:gdLst>
                <a:gd name="T0" fmla="*/ 2147483646 w 1513"/>
                <a:gd name="T1" fmla="*/ 2147483646 h 1900"/>
                <a:gd name="T2" fmla="*/ 2147483646 w 1513"/>
                <a:gd name="T3" fmla="*/ 2147483646 h 1900"/>
                <a:gd name="T4" fmla="*/ 2147483646 w 1513"/>
                <a:gd name="T5" fmla="*/ 2147483646 h 1900"/>
                <a:gd name="T6" fmla="*/ 2147483646 w 1513"/>
                <a:gd name="T7" fmla="*/ 2147483646 h 1900"/>
                <a:gd name="T8" fmla="*/ 2147483646 w 1513"/>
                <a:gd name="T9" fmla="*/ 2147483646 h 1900"/>
                <a:gd name="T10" fmla="*/ 2147483646 w 1513"/>
                <a:gd name="T11" fmla="*/ 2147483646 h 1900"/>
                <a:gd name="T12" fmla="*/ 2147483646 w 1513"/>
                <a:gd name="T13" fmla="*/ 2147483646 h 1900"/>
                <a:gd name="T14" fmla="*/ 2147483646 w 1513"/>
                <a:gd name="T15" fmla="*/ 0 h 1900"/>
                <a:gd name="T16" fmla="*/ 2147483646 w 1513"/>
                <a:gd name="T17" fmla="*/ 2147483646 h 1900"/>
                <a:gd name="T18" fmla="*/ 2147483646 w 1513"/>
                <a:gd name="T19" fmla="*/ 2147483646 h 1900"/>
                <a:gd name="T20" fmla="*/ 2147483646 w 1513"/>
                <a:gd name="T21" fmla="*/ 2147483646 h 1900"/>
                <a:gd name="T22" fmla="*/ 2147483646 w 1513"/>
                <a:gd name="T23" fmla="*/ 2147483646 h 1900"/>
                <a:gd name="T24" fmla="*/ 2147483646 w 1513"/>
                <a:gd name="T25" fmla="*/ 2147483646 h 1900"/>
                <a:gd name="T26" fmla="*/ 2147483646 w 1513"/>
                <a:gd name="T27" fmla="*/ 2147483646 h 1900"/>
                <a:gd name="T28" fmla="*/ 2147483646 w 1513"/>
                <a:gd name="T29" fmla="*/ 2147483646 h 1900"/>
                <a:gd name="T30" fmla="*/ 2147483646 w 1513"/>
                <a:gd name="T31" fmla="*/ 2147483646 h 1900"/>
                <a:gd name="T32" fmla="*/ 2147483646 w 1513"/>
                <a:gd name="T33" fmla="*/ 2147483646 h 1900"/>
                <a:gd name="T34" fmla="*/ 2147483646 w 1513"/>
                <a:gd name="T35" fmla="*/ 2147483646 h 1900"/>
                <a:gd name="T36" fmla="*/ 2147483646 w 1513"/>
                <a:gd name="T37" fmla="*/ 2147483646 h 1900"/>
                <a:gd name="T38" fmla="*/ 2147483646 w 1513"/>
                <a:gd name="T39" fmla="*/ 2147483646 h 1900"/>
                <a:gd name="T40" fmla="*/ 2147483646 w 1513"/>
                <a:gd name="T41" fmla="*/ 2147483646 h 1900"/>
                <a:gd name="T42" fmla="*/ 2147483646 w 1513"/>
                <a:gd name="T43" fmla="*/ 2147483646 h 1900"/>
                <a:gd name="T44" fmla="*/ 2147483646 w 1513"/>
                <a:gd name="T45" fmla="*/ 2147483646 h 1900"/>
                <a:gd name="T46" fmla="*/ 2147483646 w 1513"/>
                <a:gd name="T47" fmla="*/ 2147483646 h 1900"/>
                <a:gd name="T48" fmla="*/ 2147483646 w 1513"/>
                <a:gd name="T49" fmla="*/ 2147483646 h 1900"/>
                <a:gd name="T50" fmla="*/ 2147483646 w 1513"/>
                <a:gd name="T51" fmla="*/ 2147483646 h 1900"/>
                <a:gd name="T52" fmla="*/ 2147483646 w 1513"/>
                <a:gd name="T53" fmla="*/ 2147483646 h 1900"/>
                <a:gd name="T54" fmla="*/ 2147483646 w 1513"/>
                <a:gd name="T55" fmla="*/ 2147483646 h 1900"/>
                <a:gd name="T56" fmla="*/ 2147483646 w 1513"/>
                <a:gd name="T57" fmla="*/ 2147483646 h 1900"/>
                <a:gd name="T58" fmla="*/ 2147483646 w 1513"/>
                <a:gd name="T59" fmla="*/ 2147483646 h 1900"/>
                <a:gd name="T60" fmla="*/ 2147483646 w 1513"/>
                <a:gd name="T61" fmla="*/ 2147483646 h 1900"/>
                <a:gd name="T62" fmla="*/ 2147483646 w 1513"/>
                <a:gd name="T63" fmla="*/ 2147483646 h 1900"/>
                <a:gd name="T64" fmla="*/ 2147483646 w 1513"/>
                <a:gd name="T65" fmla="*/ 2147483646 h 1900"/>
                <a:gd name="T66" fmla="*/ 2147483646 w 1513"/>
                <a:gd name="T67" fmla="*/ 2147483646 h 1900"/>
                <a:gd name="T68" fmla="*/ 2147483646 w 1513"/>
                <a:gd name="T69" fmla="*/ 2147483646 h 1900"/>
                <a:gd name="T70" fmla="*/ 2147483646 w 1513"/>
                <a:gd name="T71" fmla="*/ 2147483646 h 1900"/>
                <a:gd name="T72" fmla="*/ 2147483646 w 1513"/>
                <a:gd name="T73" fmla="*/ 2147483646 h 1900"/>
                <a:gd name="T74" fmla="*/ 2147483646 w 1513"/>
                <a:gd name="T75" fmla="*/ 2147483646 h 1900"/>
                <a:gd name="T76" fmla="*/ 2147483646 w 1513"/>
                <a:gd name="T77" fmla="*/ 2147483646 h 1900"/>
                <a:gd name="T78" fmla="*/ 2147483646 w 1513"/>
                <a:gd name="T79" fmla="*/ 2147483646 h 1900"/>
                <a:gd name="T80" fmla="*/ 2147483646 w 1513"/>
                <a:gd name="T81" fmla="*/ 2147483646 h 1900"/>
                <a:gd name="T82" fmla="*/ 2147483646 w 1513"/>
                <a:gd name="T83" fmla="*/ 2147483646 h 1900"/>
                <a:gd name="T84" fmla="*/ 2147483646 w 1513"/>
                <a:gd name="T85" fmla="*/ 2147483646 h 1900"/>
                <a:gd name="T86" fmla="*/ 2147483646 w 1513"/>
                <a:gd name="T87" fmla="*/ 2147483646 h 1900"/>
                <a:gd name="T88" fmla="*/ 2147483646 w 1513"/>
                <a:gd name="T89" fmla="*/ 2147483646 h 1900"/>
                <a:gd name="T90" fmla="*/ 2147483646 w 1513"/>
                <a:gd name="T91" fmla="*/ 2147483646 h 1900"/>
                <a:gd name="T92" fmla="*/ 2147483646 w 1513"/>
                <a:gd name="T93" fmla="*/ 2147483646 h 1900"/>
                <a:gd name="T94" fmla="*/ 2147483646 w 1513"/>
                <a:gd name="T95" fmla="*/ 2147483646 h 1900"/>
                <a:gd name="T96" fmla="*/ 2147483646 w 1513"/>
                <a:gd name="T97" fmla="*/ 2147483646 h 1900"/>
                <a:gd name="T98" fmla="*/ 2147483646 w 1513"/>
                <a:gd name="T99" fmla="*/ 2147483646 h 1900"/>
                <a:gd name="T100" fmla="*/ 2147483646 w 1513"/>
                <a:gd name="T101" fmla="*/ 2147483646 h 1900"/>
                <a:gd name="T102" fmla="*/ 2147483646 w 1513"/>
                <a:gd name="T103" fmla="*/ 2147483646 h 1900"/>
                <a:gd name="T104" fmla="*/ 2147483646 w 1513"/>
                <a:gd name="T105" fmla="*/ 2147483646 h 1900"/>
                <a:gd name="T106" fmla="*/ 2147483646 w 1513"/>
                <a:gd name="T107" fmla="*/ 2147483646 h 1900"/>
                <a:gd name="T108" fmla="*/ 2147483646 w 1513"/>
                <a:gd name="T109" fmla="*/ 2147483646 h 1900"/>
                <a:gd name="T110" fmla="*/ 2147483646 w 1513"/>
                <a:gd name="T111" fmla="*/ 2147483646 h 19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13" h="1900">
                  <a:moveTo>
                    <a:pt x="1487" y="488"/>
                  </a:moveTo>
                  <a:cubicBezTo>
                    <a:pt x="1486" y="487"/>
                    <a:pt x="1485" y="486"/>
                    <a:pt x="1483" y="485"/>
                  </a:cubicBezTo>
                  <a:cubicBezTo>
                    <a:pt x="1483" y="490"/>
                    <a:pt x="1479" y="493"/>
                    <a:pt x="1475" y="495"/>
                  </a:cubicBezTo>
                  <a:cubicBezTo>
                    <a:pt x="1474" y="494"/>
                    <a:pt x="1473" y="494"/>
                    <a:pt x="1472" y="493"/>
                  </a:cubicBezTo>
                  <a:cubicBezTo>
                    <a:pt x="1453" y="495"/>
                    <a:pt x="1437" y="485"/>
                    <a:pt x="1424" y="475"/>
                  </a:cubicBezTo>
                  <a:cubicBezTo>
                    <a:pt x="1407" y="462"/>
                    <a:pt x="1392" y="465"/>
                    <a:pt x="1375" y="469"/>
                  </a:cubicBezTo>
                  <a:cubicBezTo>
                    <a:pt x="1372" y="469"/>
                    <a:pt x="1368" y="472"/>
                    <a:pt x="1365" y="471"/>
                  </a:cubicBezTo>
                  <a:cubicBezTo>
                    <a:pt x="1352" y="469"/>
                    <a:pt x="1333" y="478"/>
                    <a:pt x="1334" y="451"/>
                  </a:cubicBezTo>
                  <a:cubicBezTo>
                    <a:pt x="1334" y="440"/>
                    <a:pt x="1326" y="429"/>
                    <a:pt x="1322" y="418"/>
                  </a:cubicBezTo>
                  <a:cubicBezTo>
                    <a:pt x="1320" y="402"/>
                    <a:pt x="1313" y="398"/>
                    <a:pt x="1297" y="397"/>
                  </a:cubicBezTo>
                  <a:cubicBezTo>
                    <a:pt x="1284" y="396"/>
                    <a:pt x="1269" y="388"/>
                    <a:pt x="1265" y="371"/>
                  </a:cubicBezTo>
                  <a:cubicBezTo>
                    <a:pt x="1255" y="366"/>
                    <a:pt x="1250" y="358"/>
                    <a:pt x="1246" y="348"/>
                  </a:cubicBezTo>
                  <a:cubicBezTo>
                    <a:pt x="1216" y="348"/>
                    <a:pt x="1189" y="335"/>
                    <a:pt x="1166" y="318"/>
                  </a:cubicBezTo>
                  <a:cubicBezTo>
                    <a:pt x="1147" y="303"/>
                    <a:pt x="1130" y="293"/>
                    <a:pt x="1106" y="295"/>
                  </a:cubicBezTo>
                  <a:cubicBezTo>
                    <a:pt x="1088" y="297"/>
                    <a:pt x="1078" y="276"/>
                    <a:pt x="1061" y="272"/>
                  </a:cubicBezTo>
                  <a:cubicBezTo>
                    <a:pt x="1057" y="270"/>
                    <a:pt x="1059" y="262"/>
                    <a:pt x="1066" y="258"/>
                  </a:cubicBezTo>
                  <a:cubicBezTo>
                    <a:pt x="1075" y="253"/>
                    <a:pt x="1081" y="244"/>
                    <a:pt x="1066" y="237"/>
                  </a:cubicBezTo>
                  <a:cubicBezTo>
                    <a:pt x="1062" y="236"/>
                    <a:pt x="1060" y="232"/>
                    <a:pt x="1060" y="229"/>
                  </a:cubicBezTo>
                  <a:cubicBezTo>
                    <a:pt x="1063" y="212"/>
                    <a:pt x="1052" y="197"/>
                    <a:pt x="1058" y="179"/>
                  </a:cubicBezTo>
                  <a:cubicBezTo>
                    <a:pt x="1063" y="164"/>
                    <a:pt x="1069" y="143"/>
                    <a:pt x="1048" y="130"/>
                  </a:cubicBezTo>
                  <a:cubicBezTo>
                    <a:pt x="1045" y="128"/>
                    <a:pt x="1046" y="119"/>
                    <a:pt x="1046" y="113"/>
                  </a:cubicBezTo>
                  <a:cubicBezTo>
                    <a:pt x="1047" y="89"/>
                    <a:pt x="1040" y="67"/>
                    <a:pt x="1033" y="45"/>
                  </a:cubicBezTo>
                  <a:cubicBezTo>
                    <a:pt x="1029" y="31"/>
                    <a:pt x="1030" y="14"/>
                    <a:pt x="1024" y="0"/>
                  </a:cubicBezTo>
                  <a:cubicBezTo>
                    <a:pt x="1000" y="22"/>
                    <a:pt x="974" y="42"/>
                    <a:pt x="957" y="70"/>
                  </a:cubicBezTo>
                  <a:cubicBezTo>
                    <a:pt x="958" y="72"/>
                    <a:pt x="960" y="75"/>
                    <a:pt x="962" y="77"/>
                  </a:cubicBezTo>
                  <a:cubicBezTo>
                    <a:pt x="986" y="102"/>
                    <a:pt x="986" y="102"/>
                    <a:pt x="962" y="128"/>
                  </a:cubicBezTo>
                  <a:cubicBezTo>
                    <a:pt x="961" y="128"/>
                    <a:pt x="960" y="129"/>
                    <a:pt x="959" y="130"/>
                  </a:cubicBezTo>
                  <a:cubicBezTo>
                    <a:pt x="933" y="163"/>
                    <a:pt x="932" y="163"/>
                    <a:pt x="898" y="142"/>
                  </a:cubicBezTo>
                  <a:cubicBezTo>
                    <a:pt x="889" y="136"/>
                    <a:pt x="884" y="138"/>
                    <a:pt x="877" y="143"/>
                  </a:cubicBezTo>
                  <a:cubicBezTo>
                    <a:pt x="866" y="151"/>
                    <a:pt x="859" y="150"/>
                    <a:pt x="856" y="136"/>
                  </a:cubicBezTo>
                  <a:cubicBezTo>
                    <a:pt x="856" y="121"/>
                    <a:pt x="856" y="107"/>
                    <a:pt x="856" y="93"/>
                  </a:cubicBezTo>
                  <a:cubicBezTo>
                    <a:pt x="847" y="96"/>
                    <a:pt x="842" y="103"/>
                    <a:pt x="842" y="111"/>
                  </a:cubicBezTo>
                  <a:cubicBezTo>
                    <a:pt x="842" y="103"/>
                    <a:pt x="847" y="96"/>
                    <a:pt x="856" y="93"/>
                  </a:cubicBezTo>
                  <a:cubicBezTo>
                    <a:pt x="856" y="80"/>
                    <a:pt x="856" y="67"/>
                    <a:pt x="860" y="55"/>
                  </a:cubicBezTo>
                  <a:cubicBezTo>
                    <a:pt x="849" y="42"/>
                    <a:pt x="837" y="50"/>
                    <a:pt x="825" y="53"/>
                  </a:cubicBezTo>
                  <a:cubicBezTo>
                    <a:pt x="815" y="56"/>
                    <a:pt x="804" y="61"/>
                    <a:pt x="799" y="48"/>
                  </a:cubicBezTo>
                  <a:cubicBezTo>
                    <a:pt x="793" y="34"/>
                    <a:pt x="780" y="28"/>
                    <a:pt x="773" y="16"/>
                  </a:cubicBezTo>
                  <a:cubicBezTo>
                    <a:pt x="771" y="11"/>
                    <a:pt x="765" y="11"/>
                    <a:pt x="760" y="14"/>
                  </a:cubicBezTo>
                  <a:cubicBezTo>
                    <a:pt x="741" y="28"/>
                    <a:pt x="713" y="35"/>
                    <a:pt x="713" y="67"/>
                  </a:cubicBezTo>
                  <a:cubicBezTo>
                    <a:pt x="713" y="78"/>
                    <a:pt x="707" y="83"/>
                    <a:pt x="696" y="82"/>
                  </a:cubicBezTo>
                  <a:cubicBezTo>
                    <a:pt x="690" y="81"/>
                    <a:pt x="683" y="82"/>
                    <a:pt x="677" y="81"/>
                  </a:cubicBezTo>
                  <a:cubicBezTo>
                    <a:pt x="661" y="80"/>
                    <a:pt x="654" y="88"/>
                    <a:pt x="651" y="104"/>
                  </a:cubicBezTo>
                  <a:cubicBezTo>
                    <a:pt x="648" y="124"/>
                    <a:pt x="643" y="144"/>
                    <a:pt x="636" y="162"/>
                  </a:cubicBezTo>
                  <a:cubicBezTo>
                    <a:pt x="631" y="177"/>
                    <a:pt x="627" y="193"/>
                    <a:pt x="608" y="199"/>
                  </a:cubicBezTo>
                  <a:cubicBezTo>
                    <a:pt x="597" y="201"/>
                    <a:pt x="592" y="213"/>
                    <a:pt x="586" y="222"/>
                  </a:cubicBezTo>
                  <a:cubicBezTo>
                    <a:pt x="574" y="238"/>
                    <a:pt x="587" y="253"/>
                    <a:pt x="588" y="268"/>
                  </a:cubicBezTo>
                  <a:cubicBezTo>
                    <a:pt x="589" y="278"/>
                    <a:pt x="589" y="288"/>
                    <a:pt x="579" y="292"/>
                  </a:cubicBezTo>
                  <a:cubicBezTo>
                    <a:pt x="569" y="296"/>
                    <a:pt x="560" y="292"/>
                    <a:pt x="555" y="281"/>
                  </a:cubicBezTo>
                  <a:cubicBezTo>
                    <a:pt x="549" y="265"/>
                    <a:pt x="533" y="260"/>
                    <a:pt x="521" y="252"/>
                  </a:cubicBezTo>
                  <a:cubicBezTo>
                    <a:pt x="510" y="246"/>
                    <a:pt x="504" y="250"/>
                    <a:pt x="507" y="262"/>
                  </a:cubicBezTo>
                  <a:cubicBezTo>
                    <a:pt x="509" y="274"/>
                    <a:pt x="512" y="286"/>
                    <a:pt x="516" y="297"/>
                  </a:cubicBezTo>
                  <a:cubicBezTo>
                    <a:pt x="521" y="314"/>
                    <a:pt x="515" y="325"/>
                    <a:pt x="497" y="326"/>
                  </a:cubicBezTo>
                  <a:cubicBezTo>
                    <a:pt x="490" y="326"/>
                    <a:pt x="483" y="325"/>
                    <a:pt x="477" y="325"/>
                  </a:cubicBezTo>
                  <a:cubicBezTo>
                    <a:pt x="456" y="326"/>
                    <a:pt x="444" y="337"/>
                    <a:pt x="439" y="357"/>
                  </a:cubicBezTo>
                  <a:cubicBezTo>
                    <a:pt x="433" y="384"/>
                    <a:pt x="437" y="410"/>
                    <a:pt x="448" y="435"/>
                  </a:cubicBezTo>
                  <a:cubicBezTo>
                    <a:pt x="450" y="436"/>
                    <a:pt x="453" y="435"/>
                    <a:pt x="455" y="435"/>
                  </a:cubicBezTo>
                  <a:cubicBezTo>
                    <a:pt x="453" y="435"/>
                    <a:pt x="450" y="436"/>
                    <a:pt x="448" y="435"/>
                  </a:cubicBezTo>
                  <a:cubicBezTo>
                    <a:pt x="452" y="447"/>
                    <a:pt x="462" y="440"/>
                    <a:pt x="469" y="442"/>
                  </a:cubicBezTo>
                  <a:cubicBezTo>
                    <a:pt x="468" y="440"/>
                    <a:pt x="467" y="438"/>
                    <a:pt x="466" y="437"/>
                  </a:cubicBezTo>
                  <a:cubicBezTo>
                    <a:pt x="464" y="434"/>
                    <a:pt x="460" y="434"/>
                    <a:pt x="456" y="435"/>
                  </a:cubicBezTo>
                  <a:cubicBezTo>
                    <a:pt x="460" y="434"/>
                    <a:pt x="464" y="434"/>
                    <a:pt x="466" y="437"/>
                  </a:cubicBezTo>
                  <a:cubicBezTo>
                    <a:pt x="467" y="438"/>
                    <a:pt x="468" y="440"/>
                    <a:pt x="469" y="442"/>
                  </a:cubicBezTo>
                  <a:cubicBezTo>
                    <a:pt x="469" y="442"/>
                    <a:pt x="469" y="443"/>
                    <a:pt x="469" y="443"/>
                  </a:cubicBezTo>
                  <a:cubicBezTo>
                    <a:pt x="469" y="443"/>
                    <a:pt x="469" y="443"/>
                    <a:pt x="469" y="443"/>
                  </a:cubicBezTo>
                  <a:cubicBezTo>
                    <a:pt x="474" y="448"/>
                    <a:pt x="470" y="451"/>
                    <a:pt x="467" y="455"/>
                  </a:cubicBezTo>
                  <a:cubicBezTo>
                    <a:pt x="463" y="458"/>
                    <a:pt x="461" y="463"/>
                    <a:pt x="465" y="467"/>
                  </a:cubicBezTo>
                  <a:cubicBezTo>
                    <a:pt x="469" y="472"/>
                    <a:pt x="473" y="470"/>
                    <a:pt x="478" y="468"/>
                  </a:cubicBezTo>
                  <a:cubicBezTo>
                    <a:pt x="483" y="466"/>
                    <a:pt x="489" y="465"/>
                    <a:pt x="495" y="463"/>
                  </a:cubicBezTo>
                  <a:cubicBezTo>
                    <a:pt x="499" y="489"/>
                    <a:pt x="482" y="505"/>
                    <a:pt x="468" y="524"/>
                  </a:cubicBezTo>
                  <a:cubicBezTo>
                    <a:pt x="452" y="547"/>
                    <a:pt x="438" y="571"/>
                    <a:pt x="432" y="599"/>
                  </a:cubicBezTo>
                  <a:cubicBezTo>
                    <a:pt x="422" y="644"/>
                    <a:pt x="409" y="687"/>
                    <a:pt x="380" y="724"/>
                  </a:cubicBezTo>
                  <a:cubicBezTo>
                    <a:pt x="371" y="735"/>
                    <a:pt x="369" y="748"/>
                    <a:pt x="381" y="760"/>
                  </a:cubicBezTo>
                  <a:cubicBezTo>
                    <a:pt x="385" y="764"/>
                    <a:pt x="391" y="769"/>
                    <a:pt x="386" y="775"/>
                  </a:cubicBezTo>
                  <a:cubicBezTo>
                    <a:pt x="373" y="790"/>
                    <a:pt x="366" y="809"/>
                    <a:pt x="357" y="825"/>
                  </a:cubicBezTo>
                  <a:cubicBezTo>
                    <a:pt x="353" y="832"/>
                    <a:pt x="349" y="842"/>
                    <a:pt x="341" y="828"/>
                  </a:cubicBezTo>
                  <a:cubicBezTo>
                    <a:pt x="339" y="823"/>
                    <a:pt x="335" y="823"/>
                    <a:pt x="331" y="826"/>
                  </a:cubicBezTo>
                  <a:cubicBezTo>
                    <a:pt x="324" y="831"/>
                    <a:pt x="317" y="830"/>
                    <a:pt x="311" y="825"/>
                  </a:cubicBezTo>
                  <a:cubicBezTo>
                    <a:pt x="303" y="817"/>
                    <a:pt x="297" y="820"/>
                    <a:pt x="291" y="827"/>
                  </a:cubicBezTo>
                  <a:cubicBezTo>
                    <a:pt x="285" y="834"/>
                    <a:pt x="277" y="840"/>
                    <a:pt x="273" y="849"/>
                  </a:cubicBezTo>
                  <a:cubicBezTo>
                    <a:pt x="270" y="854"/>
                    <a:pt x="268" y="862"/>
                    <a:pt x="258" y="858"/>
                  </a:cubicBezTo>
                  <a:cubicBezTo>
                    <a:pt x="241" y="854"/>
                    <a:pt x="245" y="870"/>
                    <a:pt x="242" y="877"/>
                  </a:cubicBezTo>
                  <a:cubicBezTo>
                    <a:pt x="233" y="878"/>
                    <a:pt x="239" y="865"/>
                    <a:pt x="228" y="869"/>
                  </a:cubicBezTo>
                  <a:lnTo>
                    <a:pt x="228" y="946"/>
                  </a:lnTo>
                  <a:cubicBezTo>
                    <a:pt x="224" y="967"/>
                    <a:pt x="212" y="985"/>
                    <a:pt x="196" y="998"/>
                  </a:cubicBezTo>
                  <a:cubicBezTo>
                    <a:pt x="185" y="1007"/>
                    <a:pt x="183" y="1015"/>
                    <a:pt x="185" y="1027"/>
                  </a:cubicBezTo>
                  <a:cubicBezTo>
                    <a:pt x="187" y="1044"/>
                    <a:pt x="184" y="1058"/>
                    <a:pt x="171" y="1073"/>
                  </a:cubicBezTo>
                  <a:cubicBezTo>
                    <a:pt x="151" y="1095"/>
                    <a:pt x="138" y="1122"/>
                    <a:pt x="151" y="1155"/>
                  </a:cubicBezTo>
                  <a:cubicBezTo>
                    <a:pt x="158" y="1148"/>
                    <a:pt x="163" y="1139"/>
                    <a:pt x="175" y="1137"/>
                  </a:cubicBezTo>
                  <a:cubicBezTo>
                    <a:pt x="173" y="1158"/>
                    <a:pt x="162" y="1174"/>
                    <a:pt x="156" y="1192"/>
                  </a:cubicBezTo>
                  <a:cubicBezTo>
                    <a:pt x="148" y="1216"/>
                    <a:pt x="141" y="1240"/>
                    <a:pt x="126" y="1261"/>
                  </a:cubicBezTo>
                  <a:cubicBezTo>
                    <a:pt x="113" y="1280"/>
                    <a:pt x="101" y="1301"/>
                    <a:pt x="74" y="1302"/>
                  </a:cubicBezTo>
                  <a:cubicBezTo>
                    <a:pt x="69" y="1302"/>
                    <a:pt x="67" y="1306"/>
                    <a:pt x="66" y="1310"/>
                  </a:cubicBezTo>
                  <a:cubicBezTo>
                    <a:pt x="60" y="1330"/>
                    <a:pt x="53" y="1349"/>
                    <a:pt x="53" y="1370"/>
                  </a:cubicBezTo>
                  <a:cubicBezTo>
                    <a:pt x="53" y="1377"/>
                    <a:pt x="55" y="1382"/>
                    <a:pt x="63" y="1383"/>
                  </a:cubicBezTo>
                  <a:cubicBezTo>
                    <a:pt x="80" y="1384"/>
                    <a:pt x="87" y="1393"/>
                    <a:pt x="84" y="1411"/>
                  </a:cubicBezTo>
                  <a:cubicBezTo>
                    <a:pt x="83" y="1418"/>
                    <a:pt x="82" y="1431"/>
                    <a:pt x="97" y="1422"/>
                  </a:cubicBezTo>
                  <a:cubicBezTo>
                    <a:pt x="106" y="1417"/>
                    <a:pt x="105" y="1424"/>
                    <a:pt x="105" y="1429"/>
                  </a:cubicBezTo>
                  <a:cubicBezTo>
                    <a:pt x="98" y="1458"/>
                    <a:pt x="93" y="1488"/>
                    <a:pt x="67" y="1508"/>
                  </a:cubicBezTo>
                  <a:cubicBezTo>
                    <a:pt x="51" y="1521"/>
                    <a:pt x="38" y="1535"/>
                    <a:pt x="46" y="1559"/>
                  </a:cubicBezTo>
                  <a:cubicBezTo>
                    <a:pt x="49" y="1568"/>
                    <a:pt x="46" y="1578"/>
                    <a:pt x="40" y="1587"/>
                  </a:cubicBezTo>
                  <a:cubicBezTo>
                    <a:pt x="29" y="1602"/>
                    <a:pt x="23" y="1621"/>
                    <a:pt x="7" y="1633"/>
                  </a:cubicBezTo>
                  <a:cubicBezTo>
                    <a:pt x="0" y="1638"/>
                    <a:pt x="1" y="1646"/>
                    <a:pt x="6" y="1654"/>
                  </a:cubicBezTo>
                  <a:cubicBezTo>
                    <a:pt x="31" y="1655"/>
                    <a:pt x="58" y="1643"/>
                    <a:pt x="79" y="1666"/>
                  </a:cubicBezTo>
                  <a:cubicBezTo>
                    <a:pt x="81" y="1667"/>
                    <a:pt x="85" y="1667"/>
                    <a:pt x="88" y="1667"/>
                  </a:cubicBezTo>
                  <a:cubicBezTo>
                    <a:pt x="104" y="1665"/>
                    <a:pt x="113" y="1676"/>
                    <a:pt x="119" y="1688"/>
                  </a:cubicBezTo>
                  <a:cubicBezTo>
                    <a:pt x="129" y="1712"/>
                    <a:pt x="135" y="1739"/>
                    <a:pt x="142" y="1764"/>
                  </a:cubicBezTo>
                  <a:cubicBezTo>
                    <a:pt x="148" y="1785"/>
                    <a:pt x="150" y="1812"/>
                    <a:pt x="178" y="1820"/>
                  </a:cubicBezTo>
                  <a:cubicBezTo>
                    <a:pt x="196" y="1825"/>
                    <a:pt x="210" y="1838"/>
                    <a:pt x="229" y="1842"/>
                  </a:cubicBezTo>
                  <a:cubicBezTo>
                    <a:pt x="245" y="1831"/>
                    <a:pt x="262" y="1820"/>
                    <a:pt x="279" y="1810"/>
                  </a:cubicBezTo>
                  <a:cubicBezTo>
                    <a:pt x="309" y="1790"/>
                    <a:pt x="339" y="1803"/>
                    <a:pt x="345" y="1839"/>
                  </a:cubicBezTo>
                  <a:cubicBezTo>
                    <a:pt x="348" y="1856"/>
                    <a:pt x="357" y="1870"/>
                    <a:pt x="367" y="1882"/>
                  </a:cubicBezTo>
                  <a:cubicBezTo>
                    <a:pt x="382" y="1899"/>
                    <a:pt x="393" y="1900"/>
                    <a:pt x="414" y="1890"/>
                  </a:cubicBezTo>
                  <a:cubicBezTo>
                    <a:pt x="426" y="1885"/>
                    <a:pt x="438" y="1879"/>
                    <a:pt x="450" y="1874"/>
                  </a:cubicBezTo>
                  <a:cubicBezTo>
                    <a:pt x="480" y="1861"/>
                    <a:pt x="508" y="1839"/>
                    <a:pt x="543" y="1842"/>
                  </a:cubicBezTo>
                  <a:cubicBezTo>
                    <a:pt x="576" y="1846"/>
                    <a:pt x="608" y="1841"/>
                    <a:pt x="639" y="1828"/>
                  </a:cubicBezTo>
                  <a:cubicBezTo>
                    <a:pt x="667" y="1815"/>
                    <a:pt x="672" y="1813"/>
                    <a:pt x="673" y="1781"/>
                  </a:cubicBezTo>
                  <a:cubicBezTo>
                    <a:pt x="673" y="1769"/>
                    <a:pt x="677" y="1759"/>
                    <a:pt x="684" y="1751"/>
                  </a:cubicBezTo>
                  <a:cubicBezTo>
                    <a:pt x="695" y="1737"/>
                    <a:pt x="707" y="1723"/>
                    <a:pt x="720" y="1710"/>
                  </a:cubicBezTo>
                  <a:cubicBezTo>
                    <a:pt x="737" y="1692"/>
                    <a:pt x="750" y="1673"/>
                    <a:pt x="755" y="1648"/>
                  </a:cubicBezTo>
                  <a:cubicBezTo>
                    <a:pt x="765" y="1599"/>
                    <a:pt x="788" y="1560"/>
                    <a:pt x="836" y="1538"/>
                  </a:cubicBezTo>
                  <a:cubicBezTo>
                    <a:pt x="852" y="1531"/>
                    <a:pt x="866" y="1520"/>
                    <a:pt x="882" y="1512"/>
                  </a:cubicBezTo>
                  <a:cubicBezTo>
                    <a:pt x="913" y="1499"/>
                    <a:pt x="937" y="1480"/>
                    <a:pt x="950" y="1447"/>
                  </a:cubicBezTo>
                  <a:cubicBezTo>
                    <a:pt x="958" y="1426"/>
                    <a:pt x="976" y="1409"/>
                    <a:pt x="984" y="1388"/>
                  </a:cubicBezTo>
                  <a:cubicBezTo>
                    <a:pt x="1002" y="1343"/>
                    <a:pt x="1019" y="1296"/>
                    <a:pt x="1031" y="1249"/>
                  </a:cubicBezTo>
                  <a:cubicBezTo>
                    <a:pt x="1037" y="1225"/>
                    <a:pt x="1047" y="1210"/>
                    <a:pt x="1071" y="1200"/>
                  </a:cubicBezTo>
                  <a:cubicBezTo>
                    <a:pt x="1108" y="1186"/>
                    <a:pt x="1144" y="1167"/>
                    <a:pt x="1179" y="1149"/>
                  </a:cubicBezTo>
                  <a:cubicBezTo>
                    <a:pt x="1197" y="1140"/>
                    <a:pt x="1199" y="1128"/>
                    <a:pt x="1188" y="1112"/>
                  </a:cubicBezTo>
                  <a:cubicBezTo>
                    <a:pt x="1185" y="1108"/>
                    <a:pt x="1182" y="1105"/>
                    <a:pt x="1179" y="1101"/>
                  </a:cubicBezTo>
                  <a:cubicBezTo>
                    <a:pt x="1156" y="1076"/>
                    <a:pt x="1157" y="1068"/>
                    <a:pt x="1187" y="1050"/>
                  </a:cubicBezTo>
                  <a:cubicBezTo>
                    <a:pt x="1192" y="1047"/>
                    <a:pt x="1197" y="1046"/>
                    <a:pt x="1202" y="1043"/>
                  </a:cubicBezTo>
                  <a:cubicBezTo>
                    <a:pt x="1208" y="1041"/>
                    <a:pt x="1212" y="1037"/>
                    <a:pt x="1207" y="1031"/>
                  </a:cubicBezTo>
                  <a:cubicBezTo>
                    <a:pt x="1190" y="1013"/>
                    <a:pt x="1201" y="1004"/>
                    <a:pt x="1217" y="995"/>
                  </a:cubicBezTo>
                  <a:cubicBezTo>
                    <a:pt x="1222" y="993"/>
                    <a:pt x="1225" y="986"/>
                    <a:pt x="1229" y="981"/>
                  </a:cubicBezTo>
                  <a:cubicBezTo>
                    <a:pt x="1245" y="961"/>
                    <a:pt x="1257" y="938"/>
                    <a:pt x="1265" y="912"/>
                  </a:cubicBezTo>
                  <a:cubicBezTo>
                    <a:pt x="1269" y="915"/>
                    <a:pt x="1271" y="916"/>
                    <a:pt x="1272" y="918"/>
                  </a:cubicBezTo>
                  <a:cubicBezTo>
                    <a:pt x="1286" y="930"/>
                    <a:pt x="1288" y="930"/>
                    <a:pt x="1292" y="912"/>
                  </a:cubicBezTo>
                  <a:cubicBezTo>
                    <a:pt x="1294" y="902"/>
                    <a:pt x="1299" y="900"/>
                    <a:pt x="1307" y="900"/>
                  </a:cubicBezTo>
                  <a:cubicBezTo>
                    <a:pt x="1317" y="900"/>
                    <a:pt x="1324" y="897"/>
                    <a:pt x="1321" y="885"/>
                  </a:cubicBezTo>
                  <a:cubicBezTo>
                    <a:pt x="1319" y="874"/>
                    <a:pt x="1325" y="869"/>
                    <a:pt x="1335" y="866"/>
                  </a:cubicBezTo>
                  <a:cubicBezTo>
                    <a:pt x="1342" y="865"/>
                    <a:pt x="1350" y="863"/>
                    <a:pt x="1350" y="855"/>
                  </a:cubicBezTo>
                  <a:cubicBezTo>
                    <a:pt x="1350" y="849"/>
                    <a:pt x="1341" y="847"/>
                    <a:pt x="1336" y="845"/>
                  </a:cubicBezTo>
                  <a:cubicBezTo>
                    <a:pt x="1320" y="841"/>
                    <a:pt x="1317" y="831"/>
                    <a:pt x="1320" y="816"/>
                  </a:cubicBezTo>
                  <a:cubicBezTo>
                    <a:pt x="1322" y="810"/>
                    <a:pt x="1321" y="802"/>
                    <a:pt x="1323" y="796"/>
                  </a:cubicBezTo>
                  <a:cubicBezTo>
                    <a:pt x="1336" y="766"/>
                    <a:pt x="1340" y="735"/>
                    <a:pt x="1322" y="705"/>
                  </a:cubicBezTo>
                  <a:cubicBezTo>
                    <a:pt x="1321" y="689"/>
                    <a:pt x="1308" y="677"/>
                    <a:pt x="1308" y="661"/>
                  </a:cubicBezTo>
                  <a:cubicBezTo>
                    <a:pt x="1308" y="659"/>
                    <a:pt x="1308" y="656"/>
                    <a:pt x="1309" y="654"/>
                  </a:cubicBezTo>
                  <a:cubicBezTo>
                    <a:pt x="1313" y="646"/>
                    <a:pt x="1323" y="643"/>
                    <a:pt x="1323" y="632"/>
                  </a:cubicBezTo>
                  <a:cubicBezTo>
                    <a:pt x="1337" y="627"/>
                    <a:pt x="1335" y="609"/>
                    <a:pt x="1348" y="603"/>
                  </a:cubicBezTo>
                  <a:cubicBezTo>
                    <a:pt x="1353" y="603"/>
                    <a:pt x="1358" y="602"/>
                    <a:pt x="1362" y="602"/>
                  </a:cubicBezTo>
                  <a:cubicBezTo>
                    <a:pt x="1366" y="602"/>
                    <a:pt x="1367" y="599"/>
                    <a:pt x="1367" y="596"/>
                  </a:cubicBezTo>
                  <a:cubicBezTo>
                    <a:pt x="1376" y="592"/>
                    <a:pt x="1377" y="575"/>
                    <a:pt x="1392" y="580"/>
                  </a:cubicBezTo>
                  <a:cubicBezTo>
                    <a:pt x="1399" y="583"/>
                    <a:pt x="1404" y="577"/>
                    <a:pt x="1410" y="576"/>
                  </a:cubicBezTo>
                  <a:cubicBezTo>
                    <a:pt x="1419" y="578"/>
                    <a:pt x="1423" y="575"/>
                    <a:pt x="1419" y="566"/>
                  </a:cubicBezTo>
                  <a:cubicBezTo>
                    <a:pt x="1419" y="565"/>
                    <a:pt x="1420" y="565"/>
                    <a:pt x="1420" y="564"/>
                  </a:cubicBezTo>
                  <a:cubicBezTo>
                    <a:pt x="1428" y="557"/>
                    <a:pt x="1434" y="549"/>
                    <a:pt x="1447" y="558"/>
                  </a:cubicBezTo>
                  <a:cubicBezTo>
                    <a:pt x="1453" y="561"/>
                    <a:pt x="1464" y="563"/>
                    <a:pt x="1469" y="552"/>
                  </a:cubicBezTo>
                  <a:cubicBezTo>
                    <a:pt x="1472" y="549"/>
                    <a:pt x="1475" y="546"/>
                    <a:pt x="1479" y="543"/>
                  </a:cubicBezTo>
                  <a:cubicBezTo>
                    <a:pt x="1479" y="541"/>
                    <a:pt x="1479" y="540"/>
                    <a:pt x="1479" y="539"/>
                  </a:cubicBezTo>
                  <a:cubicBezTo>
                    <a:pt x="1479" y="540"/>
                    <a:pt x="1479" y="541"/>
                    <a:pt x="1479" y="543"/>
                  </a:cubicBezTo>
                  <a:cubicBezTo>
                    <a:pt x="1487" y="537"/>
                    <a:pt x="1496" y="531"/>
                    <a:pt x="1504" y="526"/>
                  </a:cubicBezTo>
                  <a:cubicBezTo>
                    <a:pt x="1501" y="523"/>
                    <a:pt x="1499" y="521"/>
                    <a:pt x="1497" y="519"/>
                  </a:cubicBezTo>
                  <a:cubicBezTo>
                    <a:pt x="1499" y="521"/>
                    <a:pt x="1501" y="523"/>
                    <a:pt x="1504" y="526"/>
                  </a:cubicBezTo>
                  <a:lnTo>
                    <a:pt x="1504" y="525"/>
                  </a:lnTo>
                  <a:cubicBezTo>
                    <a:pt x="1505" y="524"/>
                    <a:pt x="1506" y="523"/>
                    <a:pt x="1507" y="522"/>
                  </a:cubicBezTo>
                  <a:cubicBezTo>
                    <a:pt x="1511" y="521"/>
                    <a:pt x="1511" y="517"/>
                    <a:pt x="1513" y="513"/>
                  </a:cubicBezTo>
                  <a:cubicBezTo>
                    <a:pt x="1509" y="501"/>
                    <a:pt x="1510" y="482"/>
                    <a:pt x="1487" y="488"/>
                  </a:cubicBezTo>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solidFill>
                  <a:schemeClr val="bg1"/>
                </a:solidFill>
              </a:endParaRPr>
            </a:p>
          </p:txBody>
        </p:sp>
        <p:sp>
          <p:nvSpPr>
            <p:cNvPr id="22576" name="Freeform 11"/>
            <p:cNvSpPr>
              <a:spLocks/>
            </p:cNvSpPr>
            <p:nvPr/>
          </p:nvSpPr>
          <p:spPr bwMode="auto">
            <a:xfrm>
              <a:off x="4850532" y="4439146"/>
              <a:ext cx="2088232" cy="2376264"/>
            </a:xfrm>
            <a:custGeom>
              <a:avLst/>
              <a:gdLst>
                <a:gd name="T0" fmla="*/ 2147483646 w 1203"/>
                <a:gd name="T1" fmla="*/ 2147483646 h 1434"/>
                <a:gd name="T2" fmla="*/ 2147483646 w 1203"/>
                <a:gd name="T3" fmla="*/ 2147483646 h 1434"/>
                <a:gd name="T4" fmla="*/ 2147483646 w 1203"/>
                <a:gd name="T5" fmla="*/ 2147483646 h 1434"/>
                <a:gd name="T6" fmla="*/ 2147483646 w 1203"/>
                <a:gd name="T7" fmla="*/ 2147483646 h 1434"/>
                <a:gd name="T8" fmla="*/ 2147483646 w 1203"/>
                <a:gd name="T9" fmla="*/ 2147483646 h 1434"/>
                <a:gd name="T10" fmla="*/ 2147483646 w 1203"/>
                <a:gd name="T11" fmla="*/ 2147483646 h 1434"/>
                <a:gd name="T12" fmla="*/ 2147483646 w 1203"/>
                <a:gd name="T13" fmla="*/ 2147483646 h 1434"/>
                <a:gd name="T14" fmla="*/ 2147483646 w 1203"/>
                <a:gd name="T15" fmla="*/ 2147483646 h 1434"/>
                <a:gd name="T16" fmla="*/ 2147483646 w 1203"/>
                <a:gd name="T17" fmla="*/ 2147483646 h 1434"/>
                <a:gd name="T18" fmla="*/ 2147483646 w 1203"/>
                <a:gd name="T19" fmla="*/ 2147483646 h 1434"/>
                <a:gd name="T20" fmla="*/ 2147483646 w 1203"/>
                <a:gd name="T21" fmla="*/ 2147483646 h 1434"/>
                <a:gd name="T22" fmla="*/ 2147483646 w 1203"/>
                <a:gd name="T23" fmla="*/ 2147483646 h 1434"/>
                <a:gd name="T24" fmla="*/ 2147483646 w 1203"/>
                <a:gd name="T25" fmla="*/ 2147483646 h 1434"/>
                <a:gd name="T26" fmla="*/ 2147483646 w 1203"/>
                <a:gd name="T27" fmla="*/ 2147483646 h 1434"/>
                <a:gd name="T28" fmla="*/ 2147483646 w 1203"/>
                <a:gd name="T29" fmla="*/ 2147483646 h 1434"/>
                <a:gd name="T30" fmla="*/ 2147483646 w 1203"/>
                <a:gd name="T31" fmla="*/ 2147483646 h 1434"/>
                <a:gd name="T32" fmla="*/ 2147483646 w 1203"/>
                <a:gd name="T33" fmla="*/ 2147483646 h 1434"/>
                <a:gd name="T34" fmla="*/ 2147483646 w 1203"/>
                <a:gd name="T35" fmla="*/ 2147483646 h 1434"/>
                <a:gd name="T36" fmla="*/ 2147483646 w 1203"/>
                <a:gd name="T37" fmla="*/ 2147483646 h 1434"/>
                <a:gd name="T38" fmla="*/ 2147483646 w 1203"/>
                <a:gd name="T39" fmla="*/ 2147483646 h 1434"/>
                <a:gd name="T40" fmla="*/ 2147483646 w 1203"/>
                <a:gd name="T41" fmla="*/ 2147483646 h 1434"/>
                <a:gd name="T42" fmla="*/ 2147483646 w 1203"/>
                <a:gd name="T43" fmla="*/ 2147483646 h 1434"/>
                <a:gd name="T44" fmla="*/ 2147483646 w 1203"/>
                <a:gd name="T45" fmla="*/ 2147483646 h 1434"/>
                <a:gd name="T46" fmla="*/ 2147483646 w 1203"/>
                <a:gd name="T47" fmla="*/ 2147483646 h 1434"/>
                <a:gd name="T48" fmla="*/ 2147483646 w 1203"/>
                <a:gd name="T49" fmla="*/ 2147483646 h 1434"/>
                <a:gd name="T50" fmla="*/ 2147483646 w 1203"/>
                <a:gd name="T51" fmla="*/ 2147483646 h 1434"/>
                <a:gd name="T52" fmla="*/ 2147483646 w 1203"/>
                <a:gd name="T53" fmla="*/ 2147483646 h 1434"/>
                <a:gd name="T54" fmla="*/ 2147483646 w 1203"/>
                <a:gd name="T55" fmla="*/ 2147483646 h 1434"/>
                <a:gd name="T56" fmla="*/ 2147483646 w 1203"/>
                <a:gd name="T57" fmla="*/ 2147483646 h 1434"/>
                <a:gd name="T58" fmla="*/ 2147483646 w 1203"/>
                <a:gd name="T59" fmla="*/ 2147483646 h 1434"/>
                <a:gd name="T60" fmla="*/ 2147483646 w 1203"/>
                <a:gd name="T61" fmla="*/ 2147483646 h 1434"/>
                <a:gd name="T62" fmla="*/ 2147483646 w 1203"/>
                <a:gd name="T63" fmla="*/ 2147483646 h 1434"/>
                <a:gd name="T64" fmla="*/ 2147483646 w 1203"/>
                <a:gd name="T65" fmla="*/ 2147483646 h 1434"/>
                <a:gd name="T66" fmla="*/ 2147483646 w 1203"/>
                <a:gd name="T67" fmla="*/ 2147483646 h 1434"/>
                <a:gd name="T68" fmla="*/ 2147483646 w 1203"/>
                <a:gd name="T69" fmla="*/ 2147483646 h 1434"/>
                <a:gd name="T70" fmla="*/ 2147483646 w 1203"/>
                <a:gd name="T71" fmla="*/ 2147483646 h 1434"/>
                <a:gd name="T72" fmla="*/ 2147483646 w 1203"/>
                <a:gd name="T73" fmla="*/ 2147483646 h 1434"/>
                <a:gd name="T74" fmla="*/ 2147483646 w 1203"/>
                <a:gd name="T75" fmla="*/ 2147483646 h 1434"/>
                <a:gd name="T76" fmla="*/ 2147483646 w 1203"/>
                <a:gd name="T77" fmla="*/ 2147483646 h 1434"/>
                <a:gd name="T78" fmla="*/ 2147483646 w 1203"/>
                <a:gd name="T79" fmla="*/ 2147483646 h 1434"/>
                <a:gd name="T80" fmla="*/ 2147483646 w 1203"/>
                <a:gd name="T81" fmla="*/ 2147483646 h 1434"/>
                <a:gd name="T82" fmla="*/ 2147483646 w 1203"/>
                <a:gd name="T83" fmla="*/ 2147483646 h 1434"/>
                <a:gd name="T84" fmla="*/ 2147483646 w 1203"/>
                <a:gd name="T85" fmla="*/ 2147483646 h 1434"/>
                <a:gd name="T86" fmla="*/ 2147483646 w 1203"/>
                <a:gd name="T87" fmla="*/ 2147483646 h 1434"/>
                <a:gd name="T88" fmla="*/ 2147483646 w 1203"/>
                <a:gd name="T89" fmla="*/ 2147483646 h 1434"/>
                <a:gd name="T90" fmla="*/ 2147483646 w 1203"/>
                <a:gd name="T91" fmla="*/ 2147483646 h 1434"/>
                <a:gd name="T92" fmla="*/ 2147483646 w 1203"/>
                <a:gd name="T93" fmla="*/ 2147483646 h 1434"/>
                <a:gd name="T94" fmla="*/ 2147483646 w 1203"/>
                <a:gd name="T95" fmla="*/ 2147483646 h 1434"/>
                <a:gd name="T96" fmla="*/ 2147483646 w 1203"/>
                <a:gd name="T97" fmla="*/ 2147483646 h 1434"/>
                <a:gd name="T98" fmla="*/ 2147483646 w 1203"/>
                <a:gd name="T99" fmla="*/ 2147483646 h 1434"/>
                <a:gd name="T100" fmla="*/ 2147483646 w 1203"/>
                <a:gd name="T101" fmla="*/ 2147483646 h 14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03" h="1434">
                  <a:moveTo>
                    <a:pt x="1187" y="1214"/>
                  </a:moveTo>
                  <a:cubicBezTo>
                    <a:pt x="1178" y="1211"/>
                    <a:pt x="1177" y="1204"/>
                    <a:pt x="1177" y="1197"/>
                  </a:cubicBezTo>
                  <a:cubicBezTo>
                    <a:pt x="1177" y="1186"/>
                    <a:pt x="1177" y="1175"/>
                    <a:pt x="1177" y="1164"/>
                  </a:cubicBezTo>
                  <a:cubicBezTo>
                    <a:pt x="1176" y="1157"/>
                    <a:pt x="1179" y="1151"/>
                    <a:pt x="1185" y="1149"/>
                  </a:cubicBezTo>
                  <a:cubicBezTo>
                    <a:pt x="1203" y="1144"/>
                    <a:pt x="1199" y="1132"/>
                    <a:pt x="1194" y="1120"/>
                  </a:cubicBezTo>
                  <a:cubicBezTo>
                    <a:pt x="1184" y="1093"/>
                    <a:pt x="1173" y="1065"/>
                    <a:pt x="1161" y="1038"/>
                  </a:cubicBezTo>
                  <a:cubicBezTo>
                    <a:pt x="1153" y="1021"/>
                    <a:pt x="1151" y="1001"/>
                    <a:pt x="1135" y="988"/>
                  </a:cubicBezTo>
                  <a:cubicBezTo>
                    <a:pt x="1105" y="963"/>
                    <a:pt x="1080" y="935"/>
                    <a:pt x="1088" y="891"/>
                  </a:cubicBezTo>
                  <a:cubicBezTo>
                    <a:pt x="1090" y="878"/>
                    <a:pt x="1088" y="865"/>
                    <a:pt x="1087" y="853"/>
                  </a:cubicBezTo>
                  <a:cubicBezTo>
                    <a:pt x="1086" y="836"/>
                    <a:pt x="1080" y="832"/>
                    <a:pt x="1066" y="840"/>
                  </a:cubicBezTo>
                  <a:cubicBezTo>
                    <a:pt x="1042" y="852"/>
                    <a:pt x="1018" y="852"/>
                    <a:pt x="993" y="848"/>
                  </a:cubicBezTo>
                  <a:cubicBezTo>
                    <a:pt x="987" y="847"/>
                    <a:pt x="982" y="844"/>
                    <a:pt x="980" y="839"/>
                  </a:cubicBezTo>
                  <a:cubicBezTo>
                    <a:pt x="975" y="817"/>
                    <a:pt x="958" y="801"/>
                    <a:pt x="947" y="782"/>
                  </a:cubicBezTo>
                  <a:cubicBezTo>
                    <a:pt x="935" y="761"/>
                    <a:pt x="929" y="742"/>
                    <a:pt x="943" y="720"/>
                  </a:cubicBezTo>
                  <a:cubicBezTo>
                    <a:pt x="954" y="702"/>
                    <a:pt x="955" y="681"/>
                    <a:pt x="954" y="661"/>
                  </a:cubicBezTo>
                  <a:cubicBezTo>
                    <a:pt x="954" y="654"/>
                    <a:pt x="954" y="647"/>
                    <a:pt x="954" y="641"/>
                  </a:cubicBezTo>
                  <a:cubicBezTo>
                    <a:pt x="954" y="595"/>
                    <a:pt x="941" y="583"/>
                    <a:pt x="896" y="581"/>
                  </a:cubicBezTo>
                  <a:cubicBezTo>
                    <a:pt x="879" y="580"/>
                    <a:pt x="858" y="585"/>
                    <a:pt x="844" y="573"/>
                  </a:cubicBezTo>
                  <a:cubicBezTo>
                    <a:pt x="831" y="563"/>
                    <a:pt x="817" y="555"/>
                    <a:pt x="803" y="547"/>
                  </a:cubicBezTo>
                  <a:cubicBezTo>
                    <a:pt x="792" y="540"/>
                    <a:pt x="772" y="543"/>
                    <a:pt x="768" y="527"/>
                  </a:cubicBezTo>
                  <a:cubicBezTo>
                    <a:pt x="765" y="513"/>
                    <a:pt x="766" y="498"/>
                    <a:pt x="768" y="483"/>
                  </a:cubicBezTo>
                  <a:cubicBezTo>
                    <a:pt x="775" y="441"/>
                    <a:pt x="784" y="398"/>
                    <a:pt x="824" y="375"/>
                  </a:cubicBezTo>
                  <a:cubicBezTo>
                    <a:pt x="865" y="352"/>
                    <a:pt x="885" y="315"/>
                    <a:pt x="906" y="278"/>
                  </a:cubicBezTo>
                  <a:cubicBezTo>
                    <a:pt x="921" y="250"/>
                    <a:pt x="933" y="221"/>
                    <a:pt x="958" y="200"/>
                  </a:cubicBezTo>
                  <a:cubicBezTo>
                    <a:pt x="939" y="195"/>
                    <a:pt x="925" y="182"/>
                    <a:pt x="907" y="177"/>
                  </a:cubicBezTo>
                  <a:cubicBezTo>
                    <a:pt x="879" y="169"/>
                    <a:pt x="877" y="143"/>
                    <a:pt x="871" y="122"/>
                  </a:cubicBezTo>
                  <a:cubicBezTo>
                    <a:pt x="864" y="96"/>
                    <a:pt x="858" y="69"/>
                    <a:pt x="847" y="45"/>
                  </a:cubicBezTo>
                  <a:cubicBezTo>
                    <a:pt x="842" y="33"/>
                    <a:pt x="833" y="22"/>
                    <a:pt x="817" y="24"/>
                  </a:cubicBezTo>
                  <a:cubicBezTo>
                    <a:pt x="814" y="24"/>
                    <a:pt x="810" y="25"/>
                    <a:pt x="808" y="23"/>
                  </a:cubicBezTo>
                  <a:cubicBezTo>
                    <a:pt x="787" y="0"/>
                    <a:pt x="760" y="12"/>
                    <a:pt x="735" y="11"/>
                  </a:cubicBezTo>
                  <a:cubicBezTo>
                    <a:pt x="730" y="22"/>
                    <a:pt x="720" y="18"/>
                    <a:pt x="713" y="18"/>
                  </a:cubicBezTo>
                  <a:cubicBezTo>
                    <a:pt x="659" y="18"/>
                    <a:pt x="605" y="18"/>
                    <a:pt x="550" y="18"/>
                  </a:cubicBezTo>
                  <a:cubicBezTo>
                    <a:pt x="527" y="18"/>
                    <a:pt x="507" y="26"/>
                    <a:pt x="492" y="45"/>
                  </a:cubicBezTo>
                  <a:cubicBezTo>
                    <a:pt x="485" y="55"/>
                    <a:pt x="474" y="63"/>
                    <a:pt x="463" y="69"/>
                  </a:cubicBezTo>
                  <a:cubicBezTo>
                    <a:pt x="438" y="83"/>
                    <a:pt x="409" y="94"/>
                    <a:pt x="392" y="116"/>
                  </a:cubicBezTo>
                  <a:cubicBezTo>
                    <a:pt x="361" y="157"/>
                    <a:pt x="320" y="176"/>
                    <a:pt x="273" y="186"/>
                  </a:cubicBezTo>
                  <a:cubicBezTo>
                    <a:pt x="243" y="192"/>
                    <a:pt x="217" y="201"/>
                    <a:pt x="206" y="233"/>
                  </a:cubicBezTo>
                  <a:cubicBezTo>
                    <a:pt x="205" y="237"/>
                    <a:pt x="200" y="239"/>
                    <a:pt x="198" y="243"/>
                  </a:cubicBezTo>
                  <a:cubicBezTo>
                    <a:pt x="181" y="271"/>
                    <a:pt x="160" y="298"/>
                    <a:pt x="159" y="333"/>
                  </a:cubicBezTo>
                  <a:cubicBezTo>
                    <a:pt x="159" y="342"/>
                    <a:pt x="158" y="351"/>
                    <a:pt x="151" y="356"/>
                  </a:cubicBezTo>
                  <a:cubicBezTo>
                    <a:pt x="139" y="366"/>
                    <a:pt x="139" y="378"/>
                    <a:pt x="141" y="391"/>
                  </a:cubicBezTo>
                  <a:cubicBezTo>
                    <a:pt x="152" y="442"/>
                    <a:pt x="150" y="495"/>
                    <a:pt x="151" y="547"/>
                  </a:cubicBezTo>
                  <a:cubicBezTo>
                    <a:pt x="151" y="574"/>
                    <a:pt x="157" y="598"/>
                    <a:pt x="171" y="620"/>
                  </a:cubicBezTo>
                  <a:cubicBezTo>
                    <a:pt x="182" y="638"/>
                    <a:pt x="192" y="657"/>
                    <a:pt x="203" y="675"/>
                  </a:cubicBezTo>
                  <a:cubicBezTo>
                    <a:pt x="219" y="701"/>
                    <a:pt x="229" y="727"/>
                    <a:pt x="224" y="758"/>
                  </a:cubicBezTo>
                  <a:cubicBezTo>
                    <a:pt x="222" y="774"/>
                    <a:pt x="223" y="791"/>
                    <a:pt x="221" y="807"/>
                  </a:cubicBezTo>
                  <a:cubicBezTo>
                    <a:pt x="218" y="828"/>
                    <a:pt x="209" y="848"/>
                    <a:pt x="194" y="860"/>
                  </a:cubicBezTo>
                  <a:cubicBezTo>
                    <a:pt x="181" y="870"/>
                    <a:pt x="173" y="880"/>
                    <a:pt x="166" y="894"/>
                  </a:cubicBezTo>
                  <a:cubicBezTo>
                    <a:pt x="156" y="914"/>
                    <a:pt x="149" y="934"/>
                    <a:pt x="145" y="956"/>
                  </a:cubicBezTo>
                  <a:cubicBezTo>
                    <a:pt x="144" y="965"/>
                    <a:pt x="138" y="971"/>
                    <a:pt x="130" y="975"/>
                  </a:cubicBezTo>
                  <a:cubicBezTo>
                    <a:pt x="121" y="981"/>
                    <a:pt x="113" y="987"/>
                    <a:pt x="111" y="998"/>
                  </a:cubicBezTo>
                  <a:cubicBezTo>
                    <a:pt x="105" y="1026"/>
                    <a:pt x="91" y="1046"/>
                    <a:pt x="62" y="1054"/>
                  </a:cubicBezTo>
                  <a:cubicBezTo>
                    <a:pt x="45" y="1059"/>
                    <a:pt x="32" y="1075"/>
                    <a:pt x="15" y="1080"/>
                  </a:cubicBezTo>
                  <a:cubicBezTo>
                    <a:pt x="11" y="1086"/>
                    <a:pt x="0" y="1089"/>
                    <a:pt x="4" y="1096"/>
                  </a:cubicBezTo>
                  <a:cubicBezTo>
                    <a:pt x="8" y="1104"/>
                    <a:pt x="18" y="1100"/>
                    <a:pt x="26" y="1098"/>
                  </a:cubicBezTo>
                  <a:cubicBezTo>
                    <a:pt x="35" y="1096"/>
                    <a:pt x="45" y="1096"/>
                    <a:pt x="54" y="1099"/>
                  </a:cubicBezTo>
                  <a:cubicBezTo>
                    <a:pt x="84" y="1105"/>
                    <a:pt x="111" y="1119"/>
                    <a:pt x="142" y="1118"/>
                  </a:cubicBezTo>
                  <a:cubicBezTo>
                    <a:pt x="148" y="1118"/>
                    <a:pt x="157" y="1117"/>
                    <a:pt x="159" y="1125"/>
                  </a:cubicBezTo>
                  <a:cubicBezTo>
                    <a:pt x="160" y="1132"/>
                    <a:pt x="155" y="1137"/>
                    <a:pt x="151" y="1142"/>
                  </a:cubicBezTo>
                  <a:cubicBezTo>
                    <a:pt x="135" y="1158"/>
                    <a:pt x="136" y="1161"/>
                    <a:pt x="158" y="1172"/>
                  </a:cubicBezTo>
                  <a:cubicBezTo>
                    <a:pt x="149" y="1177"/>
                    <a:pt x="145" y="1182"/>
                    <a:pt x="155" y="1191"/>
                  </a:cubicBezTo>
                  <a:cubicBezTo>
                    <a:pt x="166" y="1200"/>
                    <a:pt x="169" y="1214"/>
                    <a:pt x="176" y="1226"/>
                  </a:cubicBezTo>
                  <a:cubicBezTo>
                    <a:pt x="186" y="1240"/>
                    <a:pt x="173" y="1255"/>
                    <a:pt x="178" y="1270"/>
                  </a:cubicBezTo>
                  <a:cubicBezTo>
                    <a:pt x="184" y="1283"/>
                    <a:pt x="186" y="1297"/>
                    <a:pt x="186" y="1312"/>
                  </a:cubicBezTo>
                  <a:cubicBezTo>
                    <a:pt x="185" y="1328"/>
                    <a:pt x="192" y="1334"/>
                    <a:pt x="208" y="1331"/>
                  </a:cubicBezTo>
                  <a:cubicBezTo>
                    <a:pt x="216" y="1330"/>
                    <a:pt x="224" y="1332"/>
                    <a:pt x="224" y="1341"/>
                  </a:cubicBezTo>
                  <a:cubicBezTo>
                    <a:pt x="225" y="1357"/>
                    <a:pt x="232" y="1371"/>
                    <a:pt x="239" y="1385"/>
                  </a:cubicBezTo>
                  <a:cubicBezTo>
                    <a:pt x="246" y="1400"/>
                    <a:pt x="267" y="1390"/>
                    <a:pt x="276" y="1409"/>
                  </a:cubicBezTo>
                  <a:cubicBezTo>
                    <a:pt x="281" y="1420"/>
                    <a:pt x="320" y="1405"/>
                    <a:pt x="327" y="1391"/>
                  </a:cubicBezTo>
                  <a:cubicBezTo>
                    <a:pt x="331" y="1383"/>
                    <a:pt x="334" y="1385"/>
                    <a:pt x="338" y="1392"/>
                  </a:cubicBezTo>
                  <a:cubicBezTo>
                    <a:pt x="348" y="1407"/>
                    <a:pt x="359" y="1422"/>
                    <a:pt x="382" y="1407"/>
                  </a:cubicBezTo>
                  <a:cubicBezTo>
                    <a:pt x="382" y="1419"/>
                    <a:pt x="380" y="1429"/>
                    <a:pt x="390" y="1435"/>
                  </a:cubicBezTo>
                  <a:cubicBezTo>
                    <a:pt x="395" y="1435"/>
                    <a:pt x="399" y="1434"/>
                    <a:pt x="404" y="1434"/>
                  </a:cubicBezTo>
                  <a:cubicBezTo>
                    <a:pt x="408" y="1423"/>
                    <a:pt x="413" y="1411"/>
                    <a:pt x="417" y="1399"/>
                  </a:cubicBezTo>
                  <a:cubicBezTo>
                    <a:pt x="419" y="1393"/>
                    <a:pt x="421" y="1390"/>
                    <a:pt x="426" y="1387"/>
                  </a:cubicBezTo>
                  <a:cubicBezTo>
                    <a:pt x="455" y="1370"/>
                    <a:pt x="485" y="1358"/>
                    <a:pt x="520" y="1363"/>
                  </a:cubicBezTo>
                  <a:cubicBezTo>
                    <a:pt x="532" y="1364"/>
                    <a:pt x="544" y="1363"/>
                    <a:pt x="556" y="1363"/>
                  </a:cubicBezTo>
                  <a:cubicBezTo>
                    <a:pt x="567" y="1362"/>
                    <a:pt x="573" y="1360"/>
                    <a:pt x="572" y="1347"/>
                  </a:cubicBezTo>
                  <a:cubicBezTo>
                    <a:pt x="570" y="1321"/>
                    <a:pt x="572" y="1296"/>
                    <a:pt x="572" y="1270"/>
                  </a:cubicBezTo>
                  <a:cubicBezTo>
                    <a:pt x="572" y="1261"/>
                    <a:pt x="575" y="1255"/>
                    <a:pt x="585" y="1253"/>
                  </a:cubicBezTo>
                  <a:cubicBezTo>
                    <a:pt x="595" y="1252"/>
                    <a:pt x="596" y="1260"/>
                    <a:pt x="597" y="1266"/>
                  </a:cubicBezTo>
                  <a:cubicBezTo>
                    <a:pt x="599" y="1272"/>
                    <a:pt x="598" y="1281"/>
                    <a:pt x="605" y="1280"/>
                  </a:cubicBezTo>
                  <a:cubicBezTo>
                    <a:pt x="612" y="1280"/>
                    <a:pt x="613" y="1272"/>
                    <a:pt x="614" y="1266"/>
                  </a:cubicBezTo>
                  <a:cubicBezTo>
                    <a:pt x="616" y="1253"/>
                    <a:pt x="621" y="1255"/>
                    <a:pt x="626" y="1263"/>
                  </a:cubicBezTo>
                  <a:cubicBezTo>
                    <a:pt x="633" y="1273"/>
                    <a:pt x="641" y="1273"/>
                    <a:pt x="649" y="1268"/>
                  </a:cubicBezTo>
                  <a:cubicBezTo>
                    <a:pt x="659" y="1261"/>
                    <a:pt x="668" y="1260"/>
                    <a:pt x="676" y="1270"/>
                  </a:cubicBezTo>
                  <a:cubicBezTo>
                    <a:pt x="685" y="1279"/>
                    <a:pt x="696" y="1279"/>
                    <a:pt x="704" y="1272"/>
                  </a:cubicBezTo>
                  <a:cubicBezTo>
                    <a:pt x="714" y="1264"/>
                    <a:pt x="725" y="1264"/>
                    <a:pt x="736" y="1264"/>
                  </a:cubicBezTo>
                  <a:cubicBezTo>
                    <a:pt x="755" y="1264"/>
                    <a:pt x="774" y="1264"/>
                    <a:pt x="793" y="1263"/>
                  </a:cubicBezTo>
                  <a:cubicBezTo>
                    <a:pt x="812" y="1262"/>
                    <a:pt x="822" y="1271"/>
                    <a:pt x="826" y="1289"/>
                  </a:cubicBezTo>
                  <a:cubicBezTo>
                    <a:pt x="828" y="1296"/>
                    <a:pt x="830" y="1300"/>
                    <a:pt x="838" y="1300"/>
                  </a:cubicBezTo>
                  <a:cubicBezTo>
                    <a:pt x="866" y="1300"/>
                    <a:pt x="895" y="1302"/>
                    <a:pt x="923" y="1296"/>
                  </a:cubicBezTo>
                  <a:cubicBezTo>
                    <a:pt x="937" y="1294"/>
                    <a:pt x="944" y="1287"/>
                    <a:pt x="942" y="1273"/>
                  </a:cubicBezTo>
                  <a:cubicBezTo>
                    <a:pt x="941" y="1261"/>
                    <a:pt x="946" y="1257"/>
                    <a:pt x="958" y="1255"/>
                  </a:cubicBezTo>
                  <a:cubicBezTo>
                    <a:pt x="988" y="1250"/>
                    <a:pt x="1018" y="1243"/>
                    <a:pt x="1046" y="1231"/>
                  </a:cubicBezTo>
                  <a:cubicBezTo>
                    <a:pt x="1067" y="1222"/>
                    <a:pt x="1072" y="1225"/>
                    <a:pt x="1073" y="1247"/>
                  </a:cubicBezTo>
                  <a:cubicBezTo>
                    <a:pt x="1076" y="1273"/>
                    <a:pt x="1076" y="1273"/>
                    <a:pt x="1102" y="1274"/>
                  </a:cubicBezTo>
                  <a:cubicBezTo>
                    <a:pt x="1107" y="1274"/>
                    <a:pt x="1113" y="1275"/>
                    <a:pt x="1118" y="1275"/>
                  </a:cubicBezTo>
                  <a:cubicBezTo>
                    <a:pt x="1133" y="1274"/>
                    <a:pt x="1145" y="1269"/>
                    <a:pt x="1149" y="1254"/>
                  </a:cubicBezTo>
                  <a:cubicBezTo>
                    <a:pt x="1152" y="1237"/>
                    <a:pt x="1162" y="1231"/>
                    <a:pt x="1179" y="1234"/>
                  </a:cubicBezTo>
                  <a:cubicBezTo>
                    <a:pt x="1185" y="1235"/>
                    <a:pt x="1193" y="1237"/>
                    <a:pt x="1196" y="1228"/>
                  </a:cubicBezTo>
                  <a:cubicBezTo>
                    <a:pt x="1198" y="1222"/>
                    <a:pt x="1192" y="1216"/>
                    <a:pt x="1187" y="1214"/>
                  </a:cubicBezTo>
                </a:path>
              </a:pathLst>
            </a:custGeom>
            <a:solidFill>
              <a:srgbClr val="5B9EBB"/>
            </a:solidFill>
            <a:ln w="0" cap="flat">
              <a:solidFill>
                <a:srgbClr val="5B9EBB"/>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solidFill>
                  <a:schemeClr val="bg1"/>
                </a:solidFill>
              </a:endParaRPr>
            </a:p>
          </p:txBody>
        </p:sp>
      </p:grpSp>
      <p:pic>
        <p:nvPicPr>
          <p:cNvPr id="22535" name="Picture 12"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725" y="5259388"/>
            <a:ext cx="127158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463" y="5238750"/>
            <a:ext cx="1411287"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16"/>
          <p:cNvSpPr txBox="1">
            <a:spLocks noChangeArrowheads="1"/>
          </p:cNvSpPr>
          <p:nvPr/>
        </p:nvSpPr>
        <p:spPr bwMode="auto">
          <a:xfrm>
            <a:off x="1033463" y="1054100"/>
            <a:ext cx="43370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3438"/>
              </a:lnSpc>
            </a:pPr>
            <a:r>
              <a:rPr lang="en-US" altLang="zh-CN" b="1">
                <a:solidFill>
                  <a:schemeClr val="bg1"/>
                </a:solidFill>
                <a:cs typeface="Arial" panose="020B0604020202020204" pitchFamily="34" charset="0"/>
                <a:sym typeface="Arial" panose="020B0604020202020204" pitchFamily="34" charset="0"/>
              </a:rPr>
              <a:t>SECONDARY CITIES</a:t>
            </a:r>
          </a:p>
          <a:p>
            <a:pPr eaLnBrk="1" hangingPunct="1">
              <a:lnSpc>
                <a:spcPts val="2888"/>
              </a:lnSpc>
            </a:pPr>
            <a:r>
              <a:rPr lang="en-US" altLang="zh-CN" b="1">
                <a:solidFill>
                  <a:schemeClr val="bg1"/>
                </a:solidFill>
                <a:cs typeface="Arial" panose="020B0604020202020204" pitchFamily="34" charset="0"/>
                <a:sym typeface="Arial" panose="020B0604020202020204" pitchFamily="34" charset="0"/>
              </a:rPr>
              <a:t>SOFTWARE TECHNOLOGY</a:t>
            </a:r>
          </a:p>
          <a:p>
            <a:pPr eaLnBrk="1" hangingPunct="1">
              <a:lnSpc>
                <a:spcPts val="2875"/>
              </a:lnSpc>
            </a:pPr>
            <a:r>
              <a:rPr lang="en-US" altLang="zh-CN" b="1">
                <a:solidFill>
                  <a:schemeClr val="bg1"/>
                </a:solidFill>
                <a:cs typeface="Arial" panose="020B0604020202020204" pitchFamily="34" charset="0"/>
                <a:sym typeface="Arial" panose="020B0604020202020204" pitchFamily="34" charset="0"/>
              </a:rPr>
              <a:t>PARKS INITIATIVE</a:t>
            </a:r>
            <a:r>
              <a:rPr lang="en-US" altLang="zh-CN" sz="800">
                <a:solidFill>
                  <a:schemeClr val="bg1"/>
                </a:solidFill>
                <a:cs typeface="Arial" panose="020B0604020202020204" pitchFamily="34" charset="0"/>
                <a:sym typeface="Arial" panose="020B0604020202020204" pitchFamily="34" charset="0"/>
              </a:rPr>
              <a:t> </a:t>
            </a:r>
          </a:p>
        </p:txBody>
      </p:sp>
      <p:sp>
        <p:nvSpPr>
          <p:cNvPr id="22538" name="Text Box 18"/>
          <p:cNvSpPr txBox="1">
            <a:spLocks noChangeArrowheads="1"/>
          </p:cNvSpPr>
          <p:nvPr/>
        </p:nvSpPr>
        <p:spPr bwMode="auto">
          <a:xfrm>
            <a:off x="8517164" y="1127139"/>
            <a:ext cx="836613" cy="16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363"/>
              </a:lnSpc>
              <a:spcBef>
                <a:spcPct val="0"/>
              </a:spcBef>
              <a:buFontTx/>
              <a:buNone/>
            </a:pPr>
            <a:r>
              <a:rPr lang="en-US" altLang="zh-CN" sz="1050" b="1">
                <a:solidFill>
                  <a:schemeClr val="bg1"/>
                </a:solidFill>
                <a:cs typeface="Arial" panose="020B0604020202020204" pitchFamily="34" charset="0"/>
                <a:sym typeface="Arial" panose="020B0604020202020204" pitchFamily="34" charset="0"/>
              </a:rPr>
              <a:t>Skardu</a:t>
            </a:r>
          </a:p>
        </p:txBody>
      </p:sp>
      <p:sp>
        <p:nvSpPr>
          <p:cNvPr id="22539" name="Text Box 19"/>
          <p:cNvSpPr txBox="1">
            <a:spLocks noChangeArrowheads="1"/>
          </p:cNvSpPr>
          <p:nvPr/>
        </p:nvSpPr>
        <p:spPr bwMode="auto">
          <a:xfrm>
            <a:off x="3049588" y="5735638"/>
            <a:ext cx="771525" cy="16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363"/>
              </a:lnSpc>
              <a:spcBef>
                <a:spcPct val="0"/>
              </a:spcBef>
              <a:buFontTx/>
              <a:buNone/>
            </a:pPr>
            <a:r>
              <a:rPr lang="en-US" altLang="zh-CN" sz="1050" b="1">
                <a:solidFill>
                  <a:schemeClr val="bg1"/>
                </a:solidFill>
                <a:cs typeface="Arial" panose="020B0604020202020204" pitchFamily="34" charset="0"/>
                <a:sym typeface="Arial" panose="020B0604020202020204" pitchFamily="34" charset="0"/>
              </a:rPr>
              <a:t>Gwadar </a:t>
            </a:r>
          </a:p>
        </p:txBody>
      </p:sp>
      <p:sp>
        <p:nvSpPr>
          <p:cNvPr id="22540" name="Text Box 20"/>
          <p:cNvSpPr txBox="1">
            <a:spLocks noChangeArrowheads="1"/>
          </p:cNvSpPr>
          <p:nvPr/>
        </p:nvSpPr>
        <p:spPr bwMode="auto">
          <a:xfrm>
            <a:off x="3759998" y="5374803"/>
            <a:ext cx="650875" cy="16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363"/>
              </a:lnSpc>
              <a:spcBef>
                <a:spcPct val="0"/>
              </a:spcBef>
              <a:buFontTx/>
              <a:buNone/>
            </a:pPr>
            <a:r>
              <a:rPr lang="en-US" altLang="zh-CN" sz="1050" b="1">
                <a:solidFill>
                  <a:schemeClr val="bg1"/>
                </a:solidFill>
                <a:cs typeface="Arial" panose="020B0604020202020204" pitchFamily="34" charset="0"/>
                <a:sym typeface="Arial" panose="020B0604020202020204" pitchFamily="34" charset="0"/>
              </a:rPr>
              <a:t>Turbat </a:t>
            </a:r>
          </a:p>
        </p:txBody>
      </p:sp>
      <p:sp>
        <p:nvSpPr>
          <p:cNvPr id="22541" name="Rectangle 23"/>
          <p:cNvSpPr>
            <a:spLocks noChangeArrowheads="1"/>
          </p:cNvSpPr>
          <p:nvPr/>
        </p:nvSpPr>
        <p:spPr bwMode="auto">
          <a:xfrm>
            <a:off x="4042509" y="4661745"/>
            <a:ext cx="936625"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Khuzdar</a:t>
            </a:r>
          </a:p>
        </p:txBody>
      </p:sp>
      <p:sp>
        <p:nvSpPr>
          <p:cNvPr id="22542" name="Rectangle 24"/>
          <p:cNvSpPr>
            <a:spLocks noChangeArrowheads="1"/>
          </p:cNvSpPr>
          <p:nvPr/>
        </p:nvSpPr>
        <p:spPr bwMode="auto">
          <a:xfrm>
            <a:off x="5340532" y="5072204"/>
            <a:ext cx="936625"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Larkana</a:t>
            </a:r>
          </a:p>
        </p:txBody>
      </p:sp>
      <p:sp>
        <p:nvSpPr>
          <p:cNvPr id="22543" name="Rectangle 25"/>
          <p:cNvSpPr>
            <a:spLocks noChangeArrowheads="1"/>
          </p:cNvSpPr>
          <p:nvPr/>
        </p:nvSpPr>
        <p:spPr bwMode="auto">
          <a:xfrm>
            <a:off x="5641975" y="4727575"/>
            <a:ext cx="936625"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Sukkur</a:t>
            </a:r>
          </a:p>
        </p:txBody>
      </p:sp>
      <p:sp>
        <p:nvSpPr>
          <p:cNvPr id="22544" name="Rectangle 26"/>
          <p:cNvSpPr>
            <a:spLocks noChangeArrowheads="1"/>
          </p:cNvSpPr>
          <p:nvPr/>
        </p:nvSpPr>
        <p:spPr bwMode="auto">
          <a:xfrm>
            <a:off x="5428751" y="5504097"/>
            <a:ext cx="1223963"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Nawabshah</a:t>
            </a:r>
          </a:p>
        </p:txBody>
      </p:sp>
      <p:sp>
        <p:nvSpPr>
          <p:cNvPr id="22545" name="Rectangle 27"/>
          <p:cNvSpPr>
            <a:spLocks noChangeArrowheads="1"/>
          </p:cNvSpPr>
          <p:nvPr/>
        </p:nvSpPr>
        <p:spPr bwMode="auto">
          <a:xfrm>
            <a:off x="5052747" y="6123857"/>
            <a:ext cx="1152525"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Karachi</a:t>
            </a:r>
          </a:p>
        </p:txBody>
      </p:sp>
      <p:sp>
        <p:nvSpPr>
          <p:cNvPr id="22546" name="Rectangle 28"/>
          <p:cNvSpPr>
            <a:spLocks noChangeArrowheads="1"/>
          </p:cNvSpPr>
          <p:nvPr/>
        </p:nvSpPr>
        <p:spPr bwMode="auto">
          <a:xfrm>
            <a:off x="5245893" y="5807655"/>
            <a:ext cx="1223963"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Hyderabad</a:t>
            </a:r>
          </a:p>
        </p:txBody>
      </p:sp>
      <p:sp>
        <p:nvSpPr>
          <p:cNvPr id="22547" name="Rectangle 29"/>
          <p:cNvSpPr>
            <a:spLocks noChangeArrowheads="1"/>
          </p:cNvSpPr>
          <p:nvPr/>
        </p:nvSpPr>
        <p:spPr bwMode="auto">
          <a:xfrm>
            <a:off x="6269988" y="4342185"/>
            <a:ext cx="1295400"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Bahawalpur</a:t>
            </a:r>
          </a:p>
        </p:txBody>
      </p:sp>
      <p:sp>
        <p:nvSpPr>
          <p:cNvPr id="22548" name="Rectangle 30"/>
          <p:cNvSpPr>
            <a:spLocks noChangeArrowheads="1"/>
          </p:cNvSpPr>
          <p:nvPr/>
        </p:nvSpPr>
        <p:spPr bwMode="auto">
          <a:xfrm>
            <a:off x="6480175" y="3933796"/>
            <a:ext cx="1295400"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Multan</a:t>
            </a:r>
          </a:p>
        </p:txBody>
      </p:sp>
      <p:sp>
        <p:nvSpPr>
          <p:cNvPr id="22549" name="Rectangle 31"/>
          <p:cNvSpPr>
            <a:spLocks noChangeArrowheads="1"/>
          </p:cNvSpPr>
          <p:nvPr/>
        </p:nvSpPr>
        <p:spPr bwMode="auto">
          <a:xfrm>
            <a:off x="4922838" y="3719513"/>
            <a:ext cx="935037"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Quetta</a:t>
            </a:r>
          </a:p>
        </p:txBody>
      </p:sp>
      <p:sp>
        <p:nvSpPr>
          <p:cNvPr id="22550" name="Rectangle 34"/>
          <p:cNvSpPr>
            <a:spLocks noChangeArrowheads="1"/>
          </p:cNvSpPr>
          <p:nvPr/>
        </p:nvSpPr>
        <p:spPr bwMode="auto">
          <a:xfrm>
            <a:off x="6684962" y="3574833"/>
            <a:ext cx="863600"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Sahiwal</a:t>
            </a:r>
          </a:p>
        </p:txBody>
      </p:sp>
      <p:sp>
        <p:nvSpPr>
          <p:cNvPr id="22551" name="Rectangle 35"/>
          <p:cNvSpPr>
            <a:spLocks noChangeArrowheads="1"/>
          </p:cNvSpPr>
          <p:nvPr/>
        </p:nvSpPr>
        <p:spPr bwMode="auto">
          <a:xfrm>
            <a:off x="6585278" y="3097151"/>
            <a:ext cx="1152525"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Faisalabad</a:t>
            </a:r>
          </a:p>
        </p:txBody>
      </p:sp>
      <p:sp>
        <p:nvSpPr>
          <p:cNvPr id="22552" name="Rectangle 36"/>
          <p:cNvSpPr>
            <a:spLocks noChangeArrowheads="1"/>
          </p:cNvSpPr>
          <p:nvPr/>
        </p:nvSpPr>
        <p:spPr bwMode="auto">
          <a:xfrm>
            <a:off x="5958926" y="2897454"/>
            <a:ext cx="1152525"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DI Khan</a:t>
            </a:r>
          </a:p>
        </p:txBody>
      </p:sp>
      <p:sp>
        <p:nvSpPr>
          <p:cNvPr id="22553" name="Rectangle 37"/>
          <p:cNvSpPr>
            <a:spLocks noChangeArrowheads="1"/>
          </p:cNvSpPr>
          <p:nvPr/>
        </p:nvSpPr>
        <p:spPr bwMode="auto">
          <a:xfrm>
            <a:off x="6489934" y="2061368"/>
            <a:ext cx="1152525"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Peshawar</a:t>
            </a:r>
          </a:p>
        </p:txBody>
      </p:sp>
      <p:sp>
        <p:nvSpPr>
          <p:cNvPr id="22554" name="Rectangle 38"/>
          <p:cNvSpPr>
            <a:spLocks noChangeArrowheads="1"/>
          </p:cNvSpPr>
          <p:nvPr/>
        </p:nvSpPr>
        <p:spPr bwMode="auto">
          <a:xfrm>
            <a:off x="7848184" y="2595585"/>
            <a:ext cx="1152525"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Sialkot</a:t>
            </a:r>
          </a:p>
        </p:txBody>
      </p:sp>
      <p:sp>
        <p:nvSpPr>
          <p:cNvPr id="22555" name="Rectangle 39"/>
          <p:cNvSpPr>
            <a:spLocks noChangeArrowheads="1"/>
          </p:cNvSpPr>
          <p:nvPr/>
        </p:nvSpPr>
        <p:spPr bwMode="auto">
          <a:xfrm>
            <a:off x="7602839" y="2939994"/>
            <a:ext cx="863600"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Lahore</a:t>
            </a:r>
          </a:p>
        </p:txBody>
      </p:sp>
      <p:sp>
        <p:nvSpPr>
          <p:cNvPr id="22556" name="Rectangle 40"/>
          <p:cNvSpPr>
            <a:spLocks noChangeArrowheads="1"/>
          </p:cNvSpPr>
          <p:nvPr/>
        </p:nvSpPr>
        <p:spPr bwMode="auto">
          <a:xfrm>
            <a:off x="7042528" y="2663994"/>
            <a:ext cx="1368425"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Gujranwala</a:t>
            </a:r>
          </a:p>
        </p:txBody>
      </p:sp>
      <p:sp>
        <p:nvSpPr>
          <p:cNvPr id="22557" name="Rectangle 41"/>
          <p:cNvSpPr>
            <a:spLocks noChangeArrowheads="1"/>
          </p:cNvSpPr>
          <p:nvPr/>
        </p:nvSpPr>
        <p:spPr bwMode="auto">
          <a:xfrm>
            <a:off x="7313734" y="2536932"/>
            <a:ext cx="1368425"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Gujrat</a:t>
            </a:r>
          </a:p>
        </p:txBody>
      </p:sp>
      <p:sp>
        <p:nvSpPr>
          <p:cNvPr id="22558" name="Rectangle 42"/>
          <p:cNvSpPr>
            <a:spLocks noChangeArrowheads="1"/>
          </p:cNvSpPr>
          <p:nvPr/>
        </p:nvSpPr>
        <p:spPr bwMode="auto">
          <a:xfrm>
            <a:off x="7383174" y="1902250"/>
            <a:ext cx="1296988"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Abbottabad</a:t>
            </a:r>
          </a:p>
        </p:txBody>
      </p:sp>
      <p:sp>
        <p:nvSpPr>
          <p:cNvPr id="22559" name="Rectangle 43"/>
          <p:cNvSpPr>
            <a:spLocks noChangeArrowheads="1"/>
          </p:cNvSpPr>
          <p:nvPr/>
        </p:nvSpPr>
        <p:spPr bwMode="auto">
          <a:xfrm>
            <a:off x="7301247" y="2090050"/>
            <a:ext cx="1295400"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Islamabad</a:t>
            </a:r>
          </a:p>
        </p:txBody>
      </p:sp>
      <p:sp>
        <p:nvSpPr>
          <p:cNvPr id="22560" name="Rectangle 44"/>
          <p:cNvSpPr>
            <a:spLocks noChangeArrowheads="1"/>
          </p:cNvSpPr>
          <p:nvPr/>
        </p:nvSpPr>
        <p:spPr bwMode="auto">
          <a:xfrm>
            <a:off x="6535983" y="2869722"/>
            <a:ext cx="1150937"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Sargodha</a:t>
            </a:r>
          </a:p>
        </p:txBody>
      </p:sp>
      <p:sp>
        <p:nvSpPr>
          <p:cNvPr id="22561" name="Rectangle 45"/>
          <p:cNvSpPr>
            <a:spLocks noChangeArrowheads="1"/>
          </p:cNvSpPr>
          <p:nvPr/>
        </p:nvSpPr>
        <p:spPr bwMode="auto">
          <a:xfrm>
            <a:off x="7185919" y="2234629"/>
            <a:ext cx="1295400"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Rawalpindi</a:t>
            </a:r>
          </a:p>
        </p:txBody>
      </p:sp>
      <p:sp>
        <p:nvSpPr>
          <p:cNvPr id="22562" name="Rectangle 46"/>
          <p:cNvSpPr>
            <a:spLocks noChangeArrowheads="1"/>
          </p:cNvSpPr>
          <p:nvPr/>
        </p:nvSpPr>
        <p:spPr bwMode="auto">
          <a:xfrm>
            <a:off x="7721279" y="621715"/>
            <a:ext cx="1152525"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Hunza</a:t>
            </a:r>
          </a:p>
        </p:txBody>
      </p:sp>
      <p:sp>
        <p:nvSpPr>
          <p:cNvPr id="22563" name="Text Box 18"/>
          <p:cNvSpPr txBox="1">
            <a:spLocks noChangeArrowheads="1"/>
          </p:cNvSpPr>
          <p:nvPr/>
        </p:nvSpPr>
        <p:spPr bwMode="auto">
          <a:xfrm>
            <a:off x="8039950" y="981500"/>
            <a:ext cx="836613" cy="16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363"/>
              </a:lnSpc>
              <a:spcBef>
                <a:spcPct val="0"/>
              </a:spcBef>
              <a:buFontTx/>
              <a:buNone/>
            </a:pPr>
            <a:r>
              <a:rPr lang="en-US" altLang="zh-CN" sz="1050" b="1">
                <a:solidFill>
                  <a:schemeClr val="bg1"/>
                </a:solidFill>
                <a:cs typeface="Arial" panose="020B0604020202020204" pitchFamily="34" charset="0"/>
                <a:sym typeface="Arial" panose="020B0604020202020204" pitchFamily="34" charset="0"/>
              </a:rPr>
              <a:t>Gilgit</a:t>
            </a:r>
          </a:p>
        </p:txBody>
      </p:sp>
      <p:sp>
        <p:nvSpPr>
          <p:cNvPr id="22564" name="Text Box 18"/>
          <p:cNvSpPr txBox="1">
            <a:spLocks noChangeArrowheads="1"/>
          </p:cNvSpPr>
          <p:nvPr/>
        </p:nvSpPr>
        <p:spPr bwMode="auto">
          <a:xfrm>
            <a:off x="7368886" y="1491132"/>
            <a:ext cx="838200" cy="16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363"/>
              </a:lnSpc>
              <a:spcBef>
                <a:spcPct val="0"/>
              </a:spcBef>
              <a:buFontTx/>
              <a:buNone/>
            </a:pPr>
            <a:r>
              <a:rPr lang="en-US" altLang="zh-CN" sz="1050" b="1">
                <a:solidFill>
                  <a:schemeClr val="bg1"/>
                </a:solidFill>
                <a:cs typeface="Arial" panose="020B0604020202020204" pitchFamily="34" charset="0"/>
                <a:sym typeface="Arial" panose="020B0604020202020204" pitchFamily="34" charset="0"/>
              </a:rPr>
              <a:t>Swat</a:t>
            </a:r>
          </a:p>
        </p:txBody>
      </p:sp>
      <p:sp>
        <p:nvSpPr>
          <p:cNvPr id="22566" name="Text Box 18"/>
          <p:cNvSpPr txBox="1">
            <a:spLocks noChangeArrowheads="1"/>
          </p:cNvSpPr>
          <p:nvPr/>
        </p:nvSpPr>
        <p:spPr bwMode="auto">
          <a:xfrm>
            <a:off x="6938963" y="1846263"/>
            <a:ext cx="836612" cy="16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363"/>
              </a:lnSpc>
              <a:spcBef>
                <a:spcPct val="0"/>
              </a:spcBef>
              <a:buFontTx/>
              <a:buNone/>
            </a:pPr>
            <a:r>
              <a:rPr lang="en-US" altLang="zh-CN" sz="1050" b="1">
                <a:solidFill>
                  <a:schemeClr val="bg1"/>
                </a:solidFill>
                <a:cs typeface="Arial" panose="020B0604020202020204" pitchFamily="34" charset="0"/>
                <a:sym typeface="Arial" panose="020B0604020202020204" pitchFamily="34" charset="0"/>
              </a:rPr>
              <a:t>Mardan</a:t>
            </a:r>
          </a:p>
        </p:txBody>
      </p:sp>
      <p:sp>
        <p:nvSpPr>
          <p:cNvPr id="22567" name="Text Box 18"/>
          <p:cNvSpPr txBox="1">
            <a:spLocks noChangeArrowheads="1"/>
          </p:cNvSpPr>
          <p:nvPr/>
        </p:nvSpPr>
        <p:spPr bwMode="auto">
          <a:xfrm>
            <a:off x="7932894" y="1746911"/>
            <a:ext cx="1079500" cy="16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363"/>
              </a:lnSpc>
              <a:spcBef>
                <a:spcPct val="0"/>
              </a:spcBef>
              <a:buFontTx/>
              <a:buNone/>
            </a:pPr>
            <a:r>
              <a:rPr lang="en-US" altLang="zh-CN" sz="1050" b="1">
                <a:solidFill>
                  <a:schemeClr val="bg1"/>
                </a:solidFill>
                <a:cs typeface="Arial" panose="020B0604020202020204" pitchFamily="34" charset="0"/>
                <a:sym typeface="Arial" panose="020B0604020202020204" pitchFamily="34" charset="0"/>
              </a:rPr>
              <a:t>Muzaffarabad</a:t>
            </a:r>
          </a:p>
        </p:txBody>
      </p:sp>
      <p:sp>
        <p:nvSpPr>
          <p:cNvPr id="22568" name="Rectangle 53"/>
          <p:cNvSpPr>
            <a:spLocks noChangeArrowheads="1"/>
          </p:cNvSpPr>
          <p:nvPr/>
        </p:nvSpPr>
        <p:spPr bwMode="auto">
          <a:xfrm>
            <a:off x="6249987" y="2292350"/>
            <a:ext cx="1152525"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Bannu</a:t>
            </a:r>
          </a:p>
        </p:txBody>
      </p:sp>
      <p:sp>
        <p:nvSpPr>
          <p:cNvPr id="22569" name="Rectangle 54"/>
          <p:cNvSpPr>
            <a:spLocks noChangeArrowheads="1"/>
          </p:cNvSpPr>
          <p:nvPr/>
        </p:nvSpPr>
        <p:spPr bwMode="auto">
          <a:xfrm>
            <a:off x="7100228" y="1590250"/>
            <a:ext cx="1152525" cy="2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ts val="1375"/>
              </a:lnSpc>
              <a:spcBef>
                <a:spcPts val="1450"/>
              </a:spcBef>
            </a:pPr>
            <a:r>
              <a:rPr lang="en-US" altLang="zh-CN" sz="1050" b="1">
                <a:solidFill>
                  <a:schemeClr val="bg1"/>
                </a:solidFill>
                <a:cs typeface="Arial" panose="020B0604020202020204" pitchFamily="34" charset="0"/>
                <a:sym typeface="Arial" panose="020B0604020202020204" pitchFamily="34" charset="0"/>
              </a:rPr>
              <a:t>Malakand</a:t>
            </a:r>
          </a:p>
        </p:txBody>
      </p:sp>
      <p:sp>
        <p:nvSpPr>
          <p:cNvPr id="22570" name="Text Box 18"/>
          <p:cNvSpPr txBox="1">
            <a:spLocks noChangeArrowheads="1"/>
          </p:cNvSpPr>
          <p:nvPr/>
        </p:nvSpPr>
        <p:spPr bwMode="auto">
          <a:xfrm>
            <a:off x="8130477" y="2449380"/>
            <a:ext cx="1079500" cy="16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363"/>
              </a:lnSpc>
              <a:spcBef>
                <a:spcPct val="0"/>
              </a:spcBef>
              <a:buFontTx/>
              <a:buNone/>
            </a:pPr>
            <a:r>
              <a:rPr lang="en-US" altLang="zh-CN" sz="1050" b="1">
                <a:solidFill>
                  <a:schemeClr val="bg1"/>
                </a:solidFill>
                <a:cs typeface="Arial" panose="020B0604020202020204" pitchFamily="34" charset="0"/>
                <a:sym typeface="Arial" panose="020B0604020202020204" pitchFamily="34" charset="0"/>
              </a:rPr>
              <a:t>Mirpur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23813"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63563" y="458788"/>
            <a:ext cx="3162300"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3438"/>
              </a:lnSpc>
              <a:spcBef>
                <a:spcPct val="0"/>
              </a:spcBef>
              <a:buFontTx/>
              <a:buNone/>
            </a:pPr>
            <a:r>
              <a:rPr lang="en-US" altLang="zh-CN" sz="2400" b="1" dirty="0">
                <a:solidFill>
                  <a:srgbClr val="525AA7"/>
                </a:solidFill>
                <a:cs typeface="Arial" panose="020B0604020202020204" pitchFamily="34" charset="0"/>
                <a:sym typeface="Arial" panose="020B0604020202020204" pitchFamily="34" charset="0"/>
              </a:rPr>
              <a:t>GLOBAL STATISTICS</a:t>
            </a:r>
          </a:p>
        </p:txBody>
      </p:sp>
      <p:sp>
        <p:nvSpPr>
          <p:cNvPr id="4100" name="Text Box 3"/>
          <p:cNvSpPr txBox="1">
            <a:spLocks noChangeArrowheads="1"/>
          </p:cNvSpPr>
          <p:nvPr/>
        </p:nvSpPr>
        <p:spPr bwMode="auto">
          <a:xfrm>
            <a:off x="5472113" y="2141538"/>
            <a:ext cx="400050"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463"/>
              </a:lnSpc>
              <a:spcBef>
                <a:spcPct val="0"/>
              </a:spcBef>
              <a:buFontTx/>
              <a:buNone/>
            </a:pPr>
            <a:r>
              <a:rPr lang="en-US" altLang="zh-CN" sz="1800" dirty="0">
                <a:solidFill>
                  <a:srgbClr val="FFFFFF"/>
                </a:solidFill>
                <a:latin typeface="Gotham" charset="0"/>
                <a:sym typeface="Gotham" charset="0"/>
              </a:rPr>
              <a:t>2</a:t>
            </a:r>
            <a:r>
              <a:rPr lang="en-US" altLang="zh-CN" sz="1800" dirty="0">
                <a:solidFill>
                  <a:srgbClr val="FFFFFF"/>
                </a:solidFill>
                <a:latin typeface="Myriad Pro" pitchFamily="34" charset="0"/>
                <a:sym typeface="Myriad Pro" pitchFamily="34" charset="0"/>
              </a:rPr>
              <a:t>%</a:t>
            </a:r>
          </a:p>
        </p:txBody>
      </p:sp>
      <p:sp>
        <p:nvSpPr>
          <p:cNvPr id="4101" name="Text Box 4"/>
          <p:cNvSpPr txBox="1">
            <a:spLocks noChangeArrowheads="1"/>
          </p:cNvSpPr>
          <p:nvPr/>
        </p:nvSpPr>
        <p:spPr bwMode="auto">
          <a:xfrm>
            <a:off x="4746625" y="2857500"/>
            <a:ext cx="546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450"/>
              </a:lnSpc>
              <a:spcBef>
                <a:spcPct val="0"/>
              </a:spcBef>
              <a:buFontTx/>
              <a:buNone/>
            </a:pPr>
            <a:r>
              <a:rPr lang="en-US" altLang="zh-CN" sz="1800" dirty="0">
                <a:solidFill>
                  <a:srgbClr val="FFFFFF"/>
                </a:solidFill>
                <a:latin typeface="Gotham" charset="0"/>
                <a:sym typeface="Gotham" charset="0"/>
              </a:rPr>
              <a:t>32</a:t>
            </a:r>
            <a:r>
              <a:rPr lang="en-US" altLang="zh-CN" sz="1800" dirty="0">
                <a:solidFill>
                  <a:srgbClr val="FFFFFF"/>
                </a:solidFill>
                <a:latin typeface="Myriad Pro" pitchFamily="34" charset="0"/>
                <a:sym typeface="Myriad Pro" pitchFamily="34" charset="0"/>
              </a:rPr>
              <a:t>%</a:t>
            </a:r>
          </a:p>
        </p:txBody>
      </p:sp>
      <p:sp>
        <p:nvSpPr>
          <p:cNvPr id="4102" name="Text Box 5"/>
          <p:cNvSpPr txBox="1">
            <a:spLocks noChangeArrowheads="1"/>
          </p:cNvSpPr>
          <p:nvPr/>
        </p:nvSpPr>
        <p:spPr bwMode="auto">
          <a:xfrm>
            <a:off x="7224713" y="2527300"/>
            <a:ext cx="573087"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463"/>
              </a:lnSpc>
              <a:spcBef>
                <a:spcPct val="0"/>
              </a:spcBef>
              <a:buFontTx/>
              <a:buNone/>
            </a:pPr>
            <a:r>
              <a:rPr lang="en-US" altLang="zh-CN" sz="1800" dirty="0">
                <a:solidFill>
                  <a:srgbClr val="FFFFFF"/>
                </a:solidFill>
                <a:latin typeface="Gotham" charset="0"/>
                <a:sym typeface="Gotham" charset="0"/>
              </a:rPr>
              <a:t>20</a:t>
            </a:r>
            <a:r>
              <a:rPr lang="en-US" altLang="zh-CN" sz="1800" dirty="0">
                <a:solidFill>
                  <a:srgbClr val="FFFFFF"/>
                </a:solidFill>
                <a:latin typeface="Myriad Pro" pitchFamily="34" charset="0"/>
                <a:sym typeface="Myriad Pro" pitchFamily="34" charset="0"/>
              </a:rPr>
              <a:t>%</a:t>
            </a:r>
          </a:p>
        </p:txBody>
      </p:sp>
      <p:sp>
        <p:nvSpPr>
          <p:cNvPr id="4103" name="Text Box 6"/>
          <p:cNvSpPr txBox="1">
            <a:spLocks noChangeArrowheads="1"/>
          </p:cNvSpPr>
          <p:nvPr/>
        </p:nvSpPr>
        <p:spPr bwMode="auto">
          <a:xfrm>
            <a:off x="8153400" y="2484438"/>
            <a:ext cx="398463"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463"/>
              </a:lnSpc>
              <a:spcBef>
                <a:spcPct val="0"/>
              </a:spcBef>
              <a:buFontTx/>
              <a:buNone/>
            </a:pPr>
            <a:r>
              <a:rPr lang="en-US" altLang="zh-CN" sz="1800" dirty="0">
                <a:solidFill>
                  <a:srgbClr val="FFFFFF"/>
                </a:solidFill>
                <a:latin typeface="Gotham" charset="0"/>
                <a:sym typeface="Gotham" charset="0"/>
              </a:rPr>
              <a:t>3</a:t>
            </a:r>
            <a:r>
              <a:rPr lang="en-US" altLang="zh-CN" sz="1800" dirty="0">
                <a:solidFill>
                  <a:srgbClr val="FFFFFF"/>
                </a:solidFill>
                <a:latin typeface="Myriad Pro" pitchFamily="34" charset="0"/>
                <a:sym typeface="Myriad Pro" pitchFamily="34" charset="0"/>
              </a:rPr>
              <a:t>%</a:t>
            </a:r>
          </a:p>
        </p:txBody>
      </p:sp>
      <p:sp>
        <p:nvSpPr>
          <p:cNvPr id="4104" name="Text Box 7"/>
          <p:cNvSpPr txBox="1">
            <a:spLocks noChangeArrowheads="1"/>
          </p:cNvSpPr>
          <p:nvPr/>
        </p:nvSpPr>
        <p:spPr bwMode="auto">
          <a:xfrm>
            <a:off x="9496425" y="2987675"/>
            <a:ext cx="5143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450"/>
              </a:lnSpc>
              <a:spcBef>
                <a:spcPct val="0"/>
              </a:spcBef>
              <a:buFontTx/>
              <a:buNone/>
            </a:pPr>
            <a:r>
              <a:rPr lang="en-US" altLang="zh-CN" sz="1800" dirty="0">
                <a:solidFill>
                  <a:srgbClr val="FFFFFF"/>
                </a:solidFill>
                <a:latin typeface="Gotham" charset="0"/>
                <a:sym typeface="Gotham" charset="0"/>
              </a:rPr>
              <a:t>14</a:t>
            </a:r>
            <a:r>
              <a:rPr lang="en-US" altLang="zh-CN" sz="1800" dirty="0">
                <a:solidFill>
                  <a:srgbClr val="FFFFFF"/>
                </a:solidFill>
                <a:latin typeface="Myriad Pro" pitchFamily="34" charset="0"/>
                <a:sym typeface="Myriad Pro" pitchFamily="34" charset="0"/>
              </a:rPr>
              <a:t>%</a:t>
            </a:r>
          </a:p>
        </p:txBody>
      </p:sp>
      <p:sp>
        <p:nvSpPr>
          <p:cNvPr id="4105" name="Text Box 8"/>
          <p:cNvSpPr txBox="1">
            <a:spLocks noChangeArrowheads="1"/>
          </p:cNvSpPr>
          <p:nvPr/>
        </p:nvSpPr>
        <p:spPr bwMode="auto">
          <a:xfrm>
            <a:off x="10572750" y="2578100"/>
            <a:ext cx="398463"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463"/>
              </a:lnSpc>
              <a:spcBef>
                <a:spcPct val="0"/>
              </a:spcBef>
              <a:buFontTx/>
              <a:buNone/>
            </a:pPr>
            <a:r>
              <a:rPr lang="en-US" altLang="zh-CN" sz="1800" dirty="0">
                <a:solidFill>
                  <a:srgbClr val="FFFFFF"/>
                </a:solidFill>
                <a:latin typeface="Gotham" charset="0"/>
                <a:sym typeface="Gotham" charset="0"/>
              </a:rPr>
              <a:t>7</a:t>
            </a:r>
            <a:r>
              <a:rPr lang="en-US" altLang="zh-CN" sz="1800" dirty="0">
                <a:solidFill>
                  <a:srgbClr val="FFFFFF"/>
                </a:solidFill>
                <a:latin typeface="Myriad Pro" pitchFamily="34" charset="0"/>
                <a:sym typeface="Myriad Pro" pitchFamily="34" charset="0"/>
              </a:rPr>
              <a:t>%</a:t>
            </a:r>
          </a:p>
        </p:txBody>
      </p:sp>
      <p:sp>
        <p:nvSpPr>
          <p:cNvPr id="4106" name="Text Box 9"/>
          <p:cNvSpPr txBox="1">
            <a:spLocks noChangeArrowheads="1"/>
          </p:cNvSpPr>
          <p:nvPr/>
        </p:nvSpPr>
        <p:spPr bwMode="auto">
          <a:xfrm>
            <a:off x="7920038" y="3386138"/>
            <a:ext cx="4016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450"/>
              </a:lnSpc>
              <a:spcBef>
                <a:spcPct val="0"/>
              </a:spcBef>
              <a:buFontTx/>
              <a:buNone/>
            </a:pPr>
            <a:r>
              <a:rPr lang="en-US" altLang="zh-CN" sz="1800" dirty="0">
                <a:solidFill>
                  <a:srgbClr val="FFFFFF"/>
                </a:solidFill>
                <a:latin typeface="Gotham" charset="0"/>
                <a:sym typeface="Gotham" charset="0"/>
              </a:rPr>
              <a:t>5</a:t>
            </a:r>
            <a:r>
              <a:rPr lang="en-US" altLang="zh-CN" sz="1800" dirty="0">
                <a:solidFill>
                  <a:srgbClr val="FFFFFF"/>
                </a:solidFill>
                <a:latin typeface="Myriad Pro" pitchFamily="34" charset="0"/>
                <a:sym typeface="Myriad Pro" pitchFamily="34" charset="0"/>
              </a:rPr>
              <a:t>%</a:t>
            </a:r>
          </a:p>
        </p:txBody>
      </p:sp>
      <p:sp>
        <p:nvSpPr>
          <p:cNvPr id="4107" name="Text Box 10"/>
          <p:cNvSpPr txBox="1">
            <a:spLocks noChangeArrowheads="1"/>
          </p:cNvSpPr>
          <p:nvPr/>
        </p:nvSpPr>
        <p:spPr bwMode="auto">
          <a:xfrm>
            <a:off x="5653088" y="3952875"/>
            <a:ext cx="40798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450"/>
              </a:lnSpc>
              <a:spcBef>
                <a:spcPct val="0"/>
              </a:spcBef>
              <a:buFontTx/>
              <a:buNone/>
            </a:pPr>
            <a:r>
              <a:rPr lang="en-US" altLang="zh-CN" sz="1800" dirty="0">
                <a:solidFill>
                  <a:srgbClr val="FFFFFF"/>
                </a:solidFill>
                <a:latin typeface="Gotham" charset="0"/>
                <a:sym typeface="Gotham" charset="0"/>
              </a:rPr>
              <a:t>6</a:t>
            </a:r>
            <a:r>
              <a:rPr lang="en-US" altLang="zh-CN" sz="1800" dirty="0">
                <a:solidFill>
                  <a:srgbClr val="FFFFFF"/>
                </a:solidFill>
                <a:latin typeface="Myriad Pro" pitchFamily="34" charset="0"/>
                <a:sym typeface="Myriad Pro" pitchFamily="34" charset="0"/>
              </a:rPr>
              <a:t>%</a:t>
            </a:r>
          </a:p>
        </p:txBody>
      </p:sp>
      <p:sp>
        <p:nvSpPr>
          <p:cNvPr id="4108" name="Text Box 11"/>
          <p:cNvSpPr txBox="1">
            <a:spLocks noChangeArrowheads="1"/>
          </p:cNvSpPr>
          <p:nvPr/>
        </p:nvSpPr>
        <p:spPr bwMode="auto">
          <a:xfrm>
            <a:off x="10193338" y="4246563"/>
            <a:ext cx="450850"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463"/>
              </a:lnSpc>
              <a:spcBef>
                <a:spcPct val="0"/>
              </a:spcBef>
              <a:buFontTx/>
              <a:buNone/>
            </a:pPr>
            <a:r>
              <a:rPr lang="en-US" altLang="zh-CN" sz="1800" dirty="0">
                <a:solidFill>
                  <a:srgbClr val="FFFFFF"/>
                </a:solidFill>
                <a:latin typeface="Gotham" charset="0"/>
                <a:sym typeface="Gotham" charset="0"/>
              </a:rPr>
              <a:t>11</a:t>
            </a:r>
            <a:r>
              <a:rPr lang="en-US" altLang="zh-CN" sz="1800" dirty="0">
                <a:solidFill>
                  <a:srgbClr val="FFFFFF"/>
                </a:solidFill>
                <a:latin typeface="Myriad Pro" pitchFamily="34" charset="0"/>
                <a:sym typeface="Myriad Pro" pitchFamily="34" charset="0"/>
              </a:rPr>
              <a:t>%</a:t>
            </a:r>
          </a:p>
        </p:txBody>
      </p:sp>
      <p:sp>
        <p:nvSpPr>
          <p:cNvPr id="4109" name="Text Box 12"/>
          <p:cNvSpPr txBox="1">
            <a:spLocks noChangeArrowheads="1"/>
          </p:cNvSpPr>
          <p:nvPr/>
        </p:nvSpPr>
        <p:spPr bwMode="auto">
          <a:xfrm>
            <a:off x="584200" y="4583113"/>
            <a:ext cx="2917825"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575"/>
              </a:lnSpc>
              <a:spcBef>
                <a:spcPct val="0"/>
              </a:spcBef>
              <a:buFontTx/>
              <a:buNone/>
            </a:pPr>
            <a:r>
              <a:rPr lang="en-US" altLang="zh-CN" sz="1800" b="1" dirty="0">
                <a:solidFill>
                  <a:srgbClr val="09B499"/>
                </a:solidFill>
                <a:cs typeface="Arial" panose="020B0604020202020204" pitchFamily="34" charset="0"/>
                <a:sym typeface="Arial" panose="020B0604020202020204" pitchFamily="34" charset="0"/>
              </a:rPr>
              <a:t>TOP 10 ICT EXPORTING</a:t>
            </a:r>
          </a:p>
          <a:p>
            <a:pPr eaLnBrk="1" hangingPunct="1">
              <a:lnSpc>
                <a:spcPts val="2163"/>
              </a:lnSpc>
              <a:spcBef>
                <a:spcPct val="0"/>
              </a:spcBef>
              <a:buFontTx/>
              <a:buNone/>
            </a:pPr>
            <a:r>
              <a:rPr lang="en-US" altLang="zh-CN" sz="1800" b="1" dirty="0">
                <a:solidFill>
                  <a:srgbClr val="09B499"/>
                </a:solidFill>
                <a:cs typeface="Arial" panose="020B0604020202020204" pitchFamily="34" charset="0"/>
                <a:sym typeface="Arial" panose="020B0604020202020204" pitchFamily="34" charset="0"/>
              </a:rPr>
              <a:t>COUNTRIES FY 2019-2020</a:t>
            </a:r>
          </a:p>
        </p:txBody>
      </p:sp>
      <p:sp>
        <p:nvSpPr>
          <p:cNvPr id="2" name="Text Box 13"/>
          <p:cNvSpPr txBox="1">
            <a:spLocks noChangeArrowheads="1"/>
          </p:cNvSpPr>
          <p:nvPr/>
        </p:nvSpPr>
        <p:spPr bwMode="auto">
          <a:xfrm>
            <a:off x="577850" y="5584825"/>
            <a:ext cx="1557338" cy="1143000"/>
          </a:xfrm>
          <a:prstGeom prst="rect">
            <a:avLst/>
          </a:prstGeom>
          <a:noFill/>
          <a:ln>
            <a:noFill/>
          </a:ln>
          <a:effectLst/>
        </p:spPr>
        <p:txBody>
          <a:bodyPr lIns="0" tIns="0" rIns="0" bIns="0">
            <a:spAutoFit/>
          </a:bodyPr>
          <a:lstStyle/>
          <a:p>
            <a:pPr eaLnBrk="1" hangingPunct="1">
              <a:lnSpc>
                <a:spcPts val="5163"/>
              </a:lnSpc>
              <a:defRPr/>
            </a:pPr>
            <a:r>
              <a:rPr lang="en-US" altLang="zh-CN" sz="3600" b="1" dirty="0">
                <a:solidFill>
                  <a:srgbClr val="09B499"/>
                </a:solidFill>
                <a:cs typeface="Arial" panose="020B0604020202020204" pitchFamily="34" charset="0"/>
                <a:sym typeface="Arial" panose="020B0604020202020204" pitchFamily="34" charset="0"/>
              </a:rPr>
              <a:t>$5.2</a:t>
            </a:r>
          </a:p>
          <a:p>
            <a:pPr marL="25400" eaLnBrk="1" hangingPunct="1">
              <a:lnSpc>
                <a:spcPts val="1638"/>
              </a:lnSpc>
              <a:defRPr/>
            </a:pPr>
            <a:r>
              <a:rPr lang="en-US" altLang="zh-CN" sz="1400" b="1" dirty="0">
                <a:solidFill>
                  <a:srgbClr val="2087A8"/>
                </a:solidFill>
                <a:cs typeface="Arial" panose="020B0604020202020204" pitchFamily="34" charset="0"/>
                <a:sym typeface="Arial" panose="020B0604020202020204" pitchFamily="34" charset="0"/>
              </a:rPr>
              <a:t>trillion </a:t>
            </a:r>
          </a:p>
          <a:p>
            <a:pPr marL="25400" eaLnBrk="1" hangingPunct="1">
              <a:lnSpc>
                <a:spcPts val="1000"/>
              </a:lnSpc>
              <a:defRPr/>
            </a:pPr>
            <a:r>
              <a:rPr lang="en-US" altLang="zh-CN" sz="1000" dirty="0">
                <a:solidFill>
                  <a:srgbClr val="2087A8"/>
                </a:solidFill>
                <a:cs typeface="Arial" panose="020B0604020202020204" pitchFamily="34" charset="0"/>
                <a:sym typeface="Arial" panose="020B0604020202020204" pitchFamily="34" charset="0"/>
              </a:rPr>
              <a:t>global technology industry</a:t>
            </a:r>
          </a:p>
          <a:p>
            <a:pPr marL="25400" eaLnBrk="1" hangingPunct="1">
              <a:lnSpc>
                <a:spcPts val="1200"/>
              </a:lnSpc>
              <a:defRPr/>
            </a:pPr>
            <a:r>
              <a:rPr lang="en-US" altLang="zh-CN" sz="1000" dirty="0">
                <a:solidFill>
                  <a:srgbClr val="2087A8"/>
                </a:solidFill>
                <a:cs typeface="Arial" panose="020B0604020202020204" pitchFamily="34" charset="0"/>
                <a:sym typeface="Arial" panose="020B0604020202020204" pitchFamily="34" charset="0"/>
              </a:rPr>
              <a:t>(2019 projection)</a:t>
            </a:r>
          </a:p>
        </p:txBody>
      </p:sp>
      <p:sp>
        <p:nvSpPr>
          <p:cNvPr id="4110" name="Text Box 14"/>
          <p:cNvSpPr txBox="1">
            <a:spLocks noChangeArrowheads="1"/>
          </p:cNvSpPr>
          <p:nvPr/>
        </p:nvSpPr>
        <p:spPr bwMode="auto">
          <a:xfrm>
            <a:off x="3735388" y="5584825"/>
            <a:ext cx="1441450" cy="1143000"/>
          </a:xfrm>
          <a:prstGeom prst="rect">
            <a:avLst/>
          </a:prstGeom>
          <a:noFill/>
          <a:ln>
            <a:noFill/>
          </a:ln>
          <a:effectLst/>
        </p:spPr>
        <p:txBody>
          <a:bodyPr lIns="0" tIns="0" rIns="0" bIns="0">
            <a:spAutoFit/>
          </a:bodyPr>
          <a:lstStyle/>
          <a:p>
            <a:pPr eaLnBrk="1" hangingPunct="1">
              <a:lnSpc>
                <a:spcPts val="5163"/>
              </a:lnSpc>
              <a:defRPr/>
            </a:pPr>
            <a:r>
              <a:rPr lang="en-US" altLang="zh-CN" sz="3600" b="1" dirty="0">
                <a:solidFill>
                  <a:srgbClr val="09B499"/>
                </a:solidFill>
                <a:cs typeface="Arial" panose="020B0604020202020204" pitchFamily="34" charset="0"/>
                <a:sym typeface="Arial" panose="020B0604020202020204" pitchFamily="34" charset="0"/>
              </a:rPr>
              <a:t>$1.7</a:t>
            </a:r>
          </a:p>
          <a:p>
            <a:pPr marL="36513" eaLnBrk="1" hangingPunct="1">
              <a:lnSpc>
                <a:spcPts val="1638"/>
              </a:lnSpc>
              <a:defRPr/>
            </a:pPr>
            <a:r>
              <a:rPr lang="en-US" altLang="zh-CN" sz="1400" b="1" dirty="0">
                <a:solidFill>
                  <a:srgbClr val="2087A8"/>
                </a:solidFill>
                <a:cs typeface="Arial" panose="020B0604020202020204" pitchFamily="34" charset="0"/>
                <a:sym typeface="Arial" panose="020B0604020202020204" pitchFamily="34" charset="0"/>
              </a:rPr>
              <a:t>trillion </a:t>
            </a:r>
          </a:p>
          <a:p>
            <a:pPr marL="36513" eaLnBrk="1" hangingPunct="1">
              <a:lnSpc>
                <a:spcPts val="1000"/>
              </a:lnSpc>
              <a:defRPr/>
            </a:pPr>
            <a:r>
              <a:rPr lang="en-US" altLang="zh-CN" sz="1000" dirty="0">
                <a:solidFill>
                  <a:srgbClr val="2087A8"/>
                </a:solidFill>
                <a:cs typeface="Arial" panose="020B0604020202020204" pitchFamily="34" charset="0"/>
                <a:sym typeface="Arial" panose="020B0604020202020204" pitchFamily="34" charset="0"/>
              </a:rPr>
              <a:t>U.S technology industry</a:t>
            </a:r>
          </a:p>
          <a:p>
            <a:pPr marL="36513" eaLnBrk="1" hangingPunct="1">
              <a:lnSpc>
                <a:spcPts val="1200"/>
              </a:lnSpc>
              <a:defRPr/>
            </a:pPr>
            <a:r>
              <a:rPr lang="en-US" altLang="zh-CN" sz="1000" dirty="0">
                <a:solidFill>
                  <a:srgbClr val="2087A8"/>
                </a:solidFill>
                <a:cs typeface="Arial" panose="020B0604020202020204" pitchFamily="34" charset="0"/>
                <a:sym typeface="Arial" panose="020B0604020202020204" pitchFamily="34" charset="0"/>
              </a:rPr>
              <a:t>(2020 projection)</a:t>
            </a:r>
          </a:p>
        </p:txBody>
      </p:sp>
      <p:sp>
        <p:nvSpPr>
          <p:cNvPr id="4111" name="Text Box 15"/>
          <p:cNvSpPr txBox="1">
            <a:spLocks noChangeArrowheads="1"/>
          </p:cNvSpPr>
          <p:nvPr/>
        </p:nvSpPr>
        <p:spPr bwMode="auto">
          <a:xfrm>
            <a:off x="7116763" y="5584825"/>
            <a:ext cx="1430337" cy="1004888"/>
          </a:xfrm>
          <a:prstGeom prst="rect">
            <a:avLst/>
          </a:prstGeom>
          <a:noFill/>
          <a:ln>
            <a:noFill/>
          </a:ln>
          <a:effectLst/>
        </p:spPr>
        <p:txBody>
          <a:bodyPr lIns="0" tIns="0" rIns="0" bIns="0">
            <a:spAutoFit/>
          </a:bodyPr>
          <a:lstStyle/>
          <a:p>
            <a:pPr eaLnBrk="1" hangingPunct="1">
              <a:lnSpc>
                <a:spcPts val="5163"/>
              </a:lnSpc>
              <a:defRPr/>
            </a:pPr>
            <a:r>
              <a:rPr lang="en-US" altLang="zh-CN" sz="3600" b="1" dirty="0">
                <a:solidFill>
                  <a:srgbClr val="09B499"/>
                </a:solidFill>
                <a:cs typeface="Arial" panose="020B0604020202020204" pitchFamily="34" charset="0"/>
                <a:sym typeface="Arial" panose="020B0604020202020204" pitchFamily="34" charset="0"/>
              </a:rPr>
              <a:t>3.7%</a:t>
            </a:r>
          </a:p>
          <a:p>
            <a:pPr marL="25400" eaLnBrk="1" hangingPunct="1">
              <a:lnSpc>
                <a:spcPts val="1375"/>
              </a:lnSpc>
              <a:spcBef>
                <a:spcPts val="175"/>
              </a:spcBef>
              <a:defRPr/>
            </a:pPr>
            <a:r>
              <a:rPr lang="en-US" altLang="zh-CN" sz="1000" dirty="0">
                <a:solidFill>
                  <a:srgbClr val="2087A8"/>
                </a:solidFill>
                <a:cs typeface="Arial" panose="020B0604020202020204" pitchFamily="34" charset="0"/>
                <a:sym typeface="Arial" panose="020B0604020202020204" pitchFamily="34" charset="0"/>
              </a:rPr>
              <a:t>global growth projection</a:t>
            </a:r>
          </a:p>
          <a:p>
            <a:pPr marL="25400" eaLnBrk="1" hangingPunct="1">
              <a:lnSpc>
                <a:spcPts val="1200"/>
              </a:lnSpc>
              <a:defRPr/>
            </a:pPr>
            <a:r>
              <a:rPr lang="en-US" altLang="zh-CN" sz="1000" dirty="0">
                <a:solidFill>
                  <a:srgbClr val="2087A8"/>
                </a:solidFill>
                <a:cs typeface="Arial" panose="020B0604020202020204" pitchFamily="34" charset="0"/>
                <a:sym typeface="Arial" panose="020B0604020202020204" pitchFamily="34" charset="0"/>
              </a:rPr>
              <a:t>(2020 projection)</a:t>
            </a:r>
          </a:p>
        </p:txBody>
      </p:sp>
      <p:sp>
        <p:nvSpPr>
          <p:cNvPr id="4112" name="Text Box 16"/>
          <p:cNvSpPr txBox="1">
            <a:spLocks noChangeArrowheads="1"/>
          </p:cNvSpPr>
          <p:nvPr/>
        </p:nvSpPr>
        <p:spPr bwMode="auto">
          <a:xfrm>
            <a:off x="9929813" y="5584825"/>
            <a:ext cx="1457325" cy="1157288"/>
          </a:xfrm>
          <a:prstGeom prst="rect">
            <a:avLst/>
          </a:prstGeom>
          <a:noFill/>
          <a:ln>
            <a:noFill/>
          </a:ln>
          <a:effectLst/>
        </p:spPr>
        <p:txBody>
          <a:bodyPr lIns="0" tIns="0" rIns="0" bIns="0">
            <a:spAutoFit/>
          </a:bodyPr>
          <a:lstStyle/>
          <a:p>
            <a:pPr eaLnBrk="1" hangingPunct="1">
              <a:lnSpc>
                <a:spcPts val="5163"/>
              </a:lnSpc>
              <a:defRPr/>
            </a:pPr>
            <a:r>
              <a:rPr lang="en-US" altLang="zh-CN" sz="3600" b="1" dirty="0">
                <a:solidFill>
                  <a:srgbClr val="09B499"/>
                </a:solidFill>
                <a:cs typeface="Arial" panose="020B0604020202020204" pitchFamily="34" charset="0"/>
                <a:sym typeface="Arial" panose="020B0604020202020204" pitchFamily="34" charset="0"/>
              </a:rPr>
              <a:t>5.4%</a:t>
            </a:r>
          </a:p>
          <a:p>
            <a:pPr marL="38100" eaLnBrk="1" hangingPunct="1">
              <a:lnSpc>
                <a:spcPts val="1375"/>
              </a:lnSpc>
              <a:spcBef>
                <a:spcPts val="175"/>
              </a:spcBef>
              <a:defRPr/>
            </a:pPr>
            <a:r>
              <a:rPr lang="en-US" altLang="zh-CN" sz="1000" dirty="0">
                <a:solidFill>
                  <a:srgbClr val="2087A8"/>
                </a:solidFill>
                <a:cs typeface="Arial" panose="020B0604020202020204" pitchFamily="34" charset="0"/>
                <a:sym typeface="Arial" panose="020B0604020202020204" pitchFamily="34" charset="0"/>
              </a:rPr>
              <a:t>optimistic upside growth</a:t>
            </a:r>
          </a:p>
          <a:p>
            <a:pPr marL="38100" eaLnBrk="1" hangingPunct="1">
              <a:lnSpc>
                <a:spcPts val="1200"/>
              </a:lnSpc>
              <a:defRPr/>
            </a:pPr>
            <a:r>
              <a:rPr lang="en-US" altLang="zh-CN" sz="1000" dirty="0">
                <a:solidFill>
                  <a:srgbClr val="2087A8"/>
                </a:solidFill>
                <a:cs typeface="Arial" panose="020B0604020202020204" pitchFamily="34" charset="0"/>
                <a:sym typeface="Arial" panose="020B0604020202020204" pitchFamily="34" charset="0"/>
              </a:rPr>
              <a:t>projection</a:t>
            </a:r>
          </a:p>
          <a:p>
            <a:pPr marL="38100" eaLnBrk="1" hangingPunct="1">
              <a:lnSpc>
                <a:spcPts val="1200"/>
              </a:lnSpc>
              <a:defRPr/>
            </a:pPr>
            <a:r>
              <a:rPr lang="en-US" altLang="zh-CN" sz="1000" dirty="0">
                <a:solidFill>
                  <a:srgbClr val="2087A8"/>
                </a:solidFill>
                <a:cs typeface="Arial" panose="020B0604020202020204" pitchFamily="34" charset="0"/>
                <a:sym typeface="Arial" panose="020B0604020202020204" pitchFamily="34" charset="0"/>
              </a:rPr>
              <a:t>(2020 projection)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0">
            <a:extLst>
              <a:ext uri="{FF2B5EF4-FFF2-40B4-BE49-F238E27FC236}">
                <a16:creationId xmlns:a16="http://schemas.microsoft.com/office/drawing/2014/main" id="{6FA8DF6A-72CE-E64B-84AA-CF8C6A573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438" y="284163"/>
            <a:ext cx="8794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1">
            <a:extLst>
              <a:ext uri="{FF2B5EF4-FFF2-40B4-BE49-F238E27FC236}">
                <a16:creationId xmlns:a16="http://schemas.microsoft.com/office/drawing/2014/main" id="{976B1C08-C8F1-D242-AB93-F3EE97EF8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8850" y="279400"/>
            <a:ext cx="942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reeform 4">
            <a:extLst>
              <a:ext uri="{FF2B5EF4-FFF2-40B4-BE49-F238E27FC236}">
                <a16:creationId xmlns:a16="http://schemas.microsoft.com/office/drawing/2014/main" id="{F9645DA3-5D78-BC4E-982D-DDD36FBECF38}"/>
              </a:ext>
            </a:extLst>
          </p:cNvPr>
          <p:cNvSpPr>
            <a:spLocks/>
          </p:cNvSpPr>
          <p:nvPr/>
        </p:nvSpPr>
        <p:spPr bwMode="auto">
          <a:xfrm>
            <a:off x="4298950" y="872654"/>
            <a:ext cx="5416550" cy="38100"/>
          </a:xfrm>
          <a:custGeom>
            <a:avLst/>
            <a:gdLst>
              <a:gd name="T0" fmla="*/ 2147483646 w 3412"/>
              <a:gd name="T1" fmla="*/ 2147483646 h 24"/>
              <a:gd name="T2" fmla="*/ 0 w 3412"/>
              <a:gd name="T3" fmla="*/ 2147483646 h 24"/>
              <a:gd name="T4" fmla="*/ 0 w 3412"/>
              <a:gd name="T5" fmla="*/ 0 h 24"/>
              <a:gd name="T6" fmla="*/ 2147483646 w 3412"/>
              <a:gd name="T7" fmla="*/ 0 h 24"/>
              <a:gd name="T8" fmla="*/ 2147483646 w 341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2" h="24">
                <a:moveTo>
                  <a:pt x="3412" y="24"/>
                </a:moveTo>
                <a:lnTo>
                  <a:pt x="0" y="24"/>
                </a:lnTo>
                <a:lnTo>
                  <a:pt x="0" y="0"/>
                </a:lnTo>
                <a:lnTo>
                  <a:pt x="3412" y="0"/>
                </a:lnTo>
                <a:lnTo>
                  <a:pt x="3412" y="24"/>
                </a:lnTo>
                <a:close/>
              </a:path>
            </a:pathLst>
          </a:custGeom>
          <a:solidFill>
            <a:srgbClr val="AFB0B0"/>
          </a:solidFill>
          <a:ln w="0" cap="flat">
            <a:solidFill>
              <a:srgbClr val="AFB0B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K"/>
          </a:p>
        </p:txBody>
      </p:sp>
      <p:sp>
        <p:nvSpPr>
          <p:cNvPr id="2" name="Text Box 15">
            <a:extLst>
              <a:ext uri="{FF2B5EF4-FFF2-40B4-BE49-F238E27FC236}">
                <a16:creationId xmlns:a16="http://schemas.microsoft.com/office/drawing/2014/main" id="{99E9A5C4-4966-C840-8B33-60987010538A}"/>
              </a:ext>
            </a:extLst>
          </p:cNvPr>
          <p:cNvSpPr txBox="1">
            <a:spLocks noChangeArrowheads="1"/>
          </p:cNvSpPr>
          <p:nvPr/>
        </p:nvSpPr>
        <p:spPr bwMode="auto">
          <a:xfrm>
            <a:off x="563563" y="458788"/>
            <a:ext cx="3394075" cy="1195387"/>
          </a:xfrm>
          <a:prstGeom prst="rect">
            <a:avLst/>
          </a:prstGeom>
          <a:noFill/>
          <a:ln>
            <a:noFill/>
          </a:ln>
          <a:effectLst/>
        </p:spPr>
        <p:txBody>
          <a:bodyPr lIns="0" tIns="0" rIns="0" bIns="0">
            <a:spAutoFit/>
          </a:bodyPr>
          <a:lstStyle/>
          <a:p>
            <a:pPr eaLnBrk="1" hangingPunct="1">
              <a:lnSpc>
                <a:spcPts val="3438"/>
              </a:lnSpc>
              <a:defRPr/>
            </a:pPr>
            <a:r>
              <a:rPr lang="en-US" altLang="zh-CN" sz="2400" b="1" dirty="0">
                <a:solidFill>
                  <a:srgbClr val="525AA7"/>
                </a:solidFill>
                <a:cs typeface="Arial" panose="020B0604020202020204" pitchFamily="34" charset="0"/>
                <a:sym typeface="Arial" panose="020B0604020202020204" pitchFamily="34" charset="0"/>
              </a:rPr>
              <a:t>PAKISTAN STATISTICS </a:t>
            </a:r>
          </a:p>
          <a:p>
            <a:pPr marL="111125" eaLnBrk="1" hangingPunct="1">
              <a:lnSpc>
                <a:spcPts val="1613"/>
              </a:lnSpc>
              <a:spcBef>
                <a:spcPts val="4388"/>
              </a:spcBef>
              <a:defRPr/>
            </a:pPr>
            <a:endParaRPr lang="en-US" altLang="zh-CN" sz="1200" dirty="0">
              <a:solidFill>
                <a:srgbClr val="5A5A5A"/>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extBox 2">
            <a:extLst>
              <a:ext uri="{FF2B5EF4-FFF2-40B4-BE49-F238E27FC236}">
                <a16:creationId xmlns:a16="http://schemas.microsoft.com/office/drawing/2014/main" id="{E812D501-E595-264D-B064-6BEDEBE4BA9C}"/>
              </a:ext>
            </a:extLst>
          </p:cNvPr>
          <p:cNvSpPr txBox="1"/>
          <p:nvPr/>
        </p:nvSpPr>
        <p:spPr>
          <a:xfrm>
            <a:off x="4595178" y="215930"/>
            <a:ext cx="4166205" cy="840551"/>
          </a:xfrm>
          <a:prstGeom prst="rect">
            <a:avLst/>
          </a:prstGeom>
          <a:noFill/>
        </p:spPr>
        <p:txBody>
          <a:bodyPr wrap="none" rtlCol="0">
            <a:spAutoFit/>
          </a:bodyPr>
          <a:lstStyle/>
          <a:p>
            <a:pPr algn="ctr">
              <a:defRPr sz="1862" b="0" i="0" u="none" strike="noStrike" kern="1200" spc="0" baseline="0">
                <a:solidFill>
                  <a:srgbClr val="000000">
                    <a:lumMod val="65000"/>
                    <a:lumOff val="35000"/>
                  </a:srgbClr>
                </a:solidFill>
                <a:latin typeface="+mn-lt"/>
                <a:ea typeface="+mn-ea"/>
                <a:cs typeface="+mn-cs"/>
              </a:defRPr>
            </a:pPr>
            <a:r>
              <a:rPr lang="en-GB" dirty="0">
                <a:solidFill>
                  <a:srgbClr val="000000">
                    <a:lumMod val="65000"/>
                    <a:lumOff val="35000"/>
                  </a:srgbClr>
                </a:solidFill>
              </a:rPr>
              <a:t>Pakistan IT &amp; ITeS Export Remittance</a:t>
            </a:r>
          </a:p>
          <a:p>
            <a:pPr algn="ctr">
              <a:defRPr sz="1862" b="0" i="0" u="none" strike="noStrike" kern="1200" spc="0" baseline="0">
                <a:solidFill>
                  <a:srgbClr val="000000">
                    <a:lumMod val="65000"/>
                    <a:lumOff val="35000"/>
                  </a:srgbClr>
                </a:solidFill>
                <a:latin typeface="+mn-lt"/>
                <a:ea typeface="+mn-ea"/>
                <a:cs typeface="+mn-cs"/>
              </a:defRPr>
            </a:pPr>
            <a:r>
              <a:rPr lang="en-GB" sz="1100" dirty="0">
                <a:solidFill>
                  <a:srgbClr val="000000">
                    <a:lumMod val="65000"/>
                    <a:lumOff val="35000"/>
                  </a:srgbClr>
                </a:solidFill>
              </a:rPr>
              <a:t>(As per State Bank of Pakistan) </a:t>
            </a:r>
          </a:p>
          <a:p>
            <a:endParaRPr lang="en-PK" dirty="0"/>
          </a:p>
        </p:txBody>
      </p:sp>
      <p:graphicFrame>
        <p:nvGraphicFramePr>
          <p:cNvPr id="6" name="Chart 5">
            <a:extLst>
              <a:ext uri="{FF2B5EF4-FFF2-40B4-BE49-F238E27FC236}">
                <a16:creationId xmlns:a16="http://schemas.microsoft.com/office/drawing/2014/main" id="{E373EAD4-8219-B345-941C-4A96E32848DC}"/>
              </a:ext>
            </a:extLst>
          </p:cNvPr>
          <p:cNvGraphicFramePr/>
          <p:nvPr>
            <p:extLst>
              <p:ext uri="{D42A27DB-BD31-4B8C-83A1-F6EECF244321}">
                <p14:modId xmlns:p14="http://schemas.microsoft.com/office/powerpoint/2010/main" val="3874100741"/>
              </p:ext>
            </p:extLst>
          </p:nvPr>
        </p:nvGraphicFramePr>
        <p:xfrm>
          <a:off x="2309563" y="1156385"/>
          <a:ext cx="8483600" cy="565573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A85D65BA-16C4-154C-BFBA-4CE431FE4C4B}"/>
              </a:ext>
            </a:extLst>
          </p:cNvPr>
          <p:cNvSpPr txBox="1"/>
          <p:nvPr/>
        </p:nvSpPr>
        <p:spPr>
          <a:xfrm rot="16200000">
            <a:off x="1324233" y="3791074"/>
            <a:ext cx="1635499" cy="369332"/>
          </a:xfrm>
          <a:prstGeom prst="rect">
            <a:avLst/>
          </a:prstGeom>
          <a:noFill/>
        </p:spPr>
        <p:txBody>
          <a:bodyPr wrap="none" rtlCol="0">
            <a:spAutoFit/>
          </a:bodyPr>
          <a:lstStyle/>
          <a:p>
            <a:r>
              <a:rPr lang="en-PK" dirty="0"/>
              <a:t>Million US$</a:t>
            </a:r>
          </a:p>
        </p:txBody>
      </p:sp>
    </p:spTree>
    <p:extLst>
      <p:ext uri="{BB962C8B-B14F-4D97-AF65-F5344CB8AC3E}">
        <p14:creationId xmlns:p14="http://schemas.microsoft.com/office/powerpoint/2010/main" val="97096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23813"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
          <p:cNvSpPr txBox="1">
            <a:spLocks noChangeArrowheads="1"/>
          </p:cNvSpPr>
          <p:nvPr/>
        </p:nvSpPr>
        <p:spPr bwMode="auto">
          <a:xfrm>
            <a:off x="563563" y="458788"/>
            <a:ext cx="4424362" cy="5540375"/>
          </a:xfrm>
          <a:prstGeom prst="rect">
            <a:avLst/>
          </a:prstGeom>
          <a:noFill/>
          <a:ln>
            <a:noFill/>
          </a:ln>
          <a:effectLst/>
        </p:spPr>
        <p:txBody>
          <a:bodyPr lIns="0" tIns="0" rIns="0" bIns="0">
            <a:spAutoFit/>
          </a:bodyPr>
          <a:lstStyle/>
          <a:p>
            <a:pPr eaLnBrk="1" hangingPunct="1">
              <a:lnSpc>
                <a:spcPts val="3438"/>
              </a:lnSpc>
              <a:defRPr/>
            </a:pPr>
            <a:r>
              <a:rPr lang="en-US" altLang="zh-CN" sz="2400" b="1" dirty="0">
                <a:solidFill>
                  <a:srgbClr val="525AA7"/>
                </a:solidFill>
                <a:cs typeface="Arial" panose="020B0604020202020204" pitchFamily="34" charset="0"/>
                <a:sym typeface="Arial" panose="020B0604020202020204" pitchFamily="34" charset="0"/>
              </a:rPr>
              <a:t>PAKISTAN STATISTICS </a:t>
            </a:r>
          </a:p>
          <a:p>
            <a:pPr marL="2659063" eaLnBrk="1" hangingPunct="1">
              <a:lnSpc>
                <a:spcPts val="2575"/>
              </a:lnSpc>
              <a:spcBef>
                <a:spcPts val="8000"/>
              </a:spcBef>
              <a:defRPr/>
            </a:pPr>
            <a:r>
              <a:rPr lang="en-US" altLang="zh-CN" b="1" dirty="0">
                <a:solidFill>
                  <a:srgbClr val="09B499"/>
                </a:solidFill>
                <a:cs typeface="Arial" panose="020B0604020202020204" pitchFamily="34" charset="0"/>
                <a:sym typeface="Arial" panose="020B0604020202020204" pitchFamily="34" charset="0"/>
              </a:rPr>
              <a:t>5000+</a:t>
            </a:r>
          </a:p>
          <a:p>
            <a:pPr marL="2659063" eaLnBrk="1" hangingPunct="1">
              <a:lnSpc>
                <a:spcPts val="2163"/>
              </a:lnSpc>
              <a:defRPr/>
            </a:pPr>
            <a:r>
              <a:rPr lang="en-US" altLang="zh-CN" b="1" dirty="0">
                <a:solidFill>
                  <a:srgbClr val="09B499"/>
                </a:solidFill>
                <a:cs typeface="Arial" panose="020B0604020202020204" pitchFamily="34" charset="0"/>
                <a:sym typeface="Arial" panose="020B0604020202020204" pitchFamily="34" charset="0"/>
              </a:rPr>
              <a:t>Companies</a:t>
            </a:r>
          </a:p>
          <a:p>
            <a:pPr marL="2595563" eaLnBrk="1" hangingPunct="1">
              <a:lnSpc>
                <a:spcPts val="2575"/>
              </a:lnSpc>
              <a:spcBef>
                <a:spcPts val="9038"/>
              </a:spcBef>
              <a:defRPr/>
            </a:pPr>
            <a:r>
              <a:rPr lang="en-US" altLang="zh-CN" b="1" dirty="0">
                <a:solidFill>
                  <a:srgbClr val="09B499"/>
                </a:solidFill>
                <a:cs typeface="Arial" panose="020B0604020202020204" pitchFamily="34" charset="0"/>
                <a:sym typeface="Arial" panose="020B0604020202020204" pitchFamily="34" charset="0"/>
              </a:rPr>
              <a:t>500,000</a:t>
            </a:r>
          </a:p>
          <a:p>
            <a:pPr marL="2595563" eaLnBrk="1" hangingPunct="1">
              <a:lnSpc>
                <a:spcPts val="2163"/>
              </a:lnSpc>
              <a:defRPr/>
            </a:pPr>
            <a:r>
              <a:rPr lang="en-US" altLang="zh-CN" b="1" dirty="0">
                <a:solidFill>
                  <a:srgbClr val="09B499"/>
                </a:solidFill>
                <a:cs typeface="Arial" panose="020B0604020202020204" pitchFamily="34" charset="0"/>
                <a:sym typeface="Arial" panose="020B0604020202020204" pitchFamily="34" charset="0"/>
              </a:rPr>
              <a:t>IT Professionals</a:t>
            </a:r>
          </a:p>
          <a:p>
            <a:pPr marL="2570163" eaLnBrk="1" hangingPunct="1">
              <a:lnSpc>
                <a:spcPts val="2588"/>
              </a:lnSpc>
              <a:spcBef>
                <a:spcPts val="8938"/>
              </a:spcBef>
              <a:defRPr/>
            </a:pPr>
            <a:r>
              <a:rPr lang="en-US" altLang="zh-CN" b="1" dirty="0">
                <a:solidFill>
                  <a:srgbClr val="09B499"/>
                </a:solidFill>
                <a:cs typeface="Arial" panose="020B0604020202020204" pitchFamily="34" charset="0"/>
                <a:sym typeface="Arial" panose="020B0604020202020204" pitchFamily="34" charset="0"/>
              </a:rPr>
              <a:t>25,000</a:t>
            </a:r>
          </a:p>
          <a:p>
            <a:pPr marL="2570163" eaLnBrk="1" hangingPunct="1">
              <a:lnSpc>
                <a:spcPts val="2150"/>
              </a:lnSpc>
              <a:defRPr/>
            </a:pPr>
            <a:r>
              <a:rPr lang="en-US" altLang="zh-CN" b="1" dirty="0">
                <a:solidFill>
                  <a:srgbClr val="09B499"/>
                </a:solidFill>
                <a:cs typeface="Arial" panose="020B0604020202020204" pitchFamily="34" charset="0"/>
                <a:sym typeface="Arial" panose="020B0604020202020204" pitchFamily="34" charset="0"/>
              </a:rPr>
              <a:t>IT Graduates</a:t>
            </a:r>
          </a:p>
        </p:txBody>
      </p:sp>
      <p:sp>
        <p:nvSpPr>
          <p:cNvPr id="6147" name="Text Box 3"/>
          <p:cNvSpPr txBox="1">
            <a:spLocks noChangeArrowheads="1"/>
          </p:cNvSpPr>
          <p:nvPr/>
        </p:nvSpPr>
        <p:spPr bwMode="auto">
          <a:xfrm>
            <a:off x="8956675" y="1911350"/>
            <a:ext cx="2097088" cy="4087813"/>
          </a:xfrm>
          <a:prstGeom prst="rect">
            <a:avLst/>
          </a:prstGeom>
          <a:noFill/>
          <a:ln>
            <a:noFill/>
          </a:ln>
          <a:effectLst/>
        </p:spPr>
        <p:txBody>
          <a:bodyPr lIns="0" tIns="0" rIns="0" bIns="0">
            <a:spAutoFit/>
          </a:bodyPr>
          <a:lstStyle/>
          <a:p>
            <a:pPr marL="25400" eaLnBrk="1" hangingPunct="1">
              <a:lnSpc>
                <a:spcPts val="2575"/>
              </a:lnSpc>
              <a:defRPr/>
            </a:pPr>
            <a:r>
              <a:rPr lang="en-US" altLang="zh-CN" b="1" dirty="0">
                <a:solidFill>
                  <a:srgbClr val="09B499"/>
                </a:solidFill>
                <a:cs typeface="Arial" panose="020B0604020202020204" pitchFamily="34" charset="0"/>
                <a:sym typeface="Arial" panose="020B0604020202020204" pitchFamily="34" charset="0"/>
              </a:rPr>
              <a:t>$1.23 Billion</a:t>
            </a:r>
          </a:p>
          <a:p>
            <a:pPr marL="25400" eaLnBrk="1" hangingPunct="1">
              <a:lnSpc>
                <a:spcPts val="2163"/>
              </a:lnSpc>
              <a:defRPr/>
            </a:pPr>
            <a:r>
              <a:rPr lang="en-US" altLang="zh-CN" b="1" dirty="0">
                <a:solidFill>
                  <a:srgbClr val="09B499"/>
                </a:solidFill>
                <a:cs typeface="Arial" panose="020B0604020202020204" pitchFamily="34" charset="0"/>
                <a:sym typeface="Arial" panose="020B0604020202020204" pitchFamily="34" charset="0"/>
              </a:rPr>
              <a:t>Export Revenue</a:t>
            </a:r>
          </a:p>
          <a:p>
            <a:pPr eaLnBrk="1" hangingPunct="1">
              <a:lnSpc>
                <a:spcPts val="2575"/>
              </a:lnSpc>
              <a:spcBef>
                <a:spcPts val="9038"/>
              </a:spcBef>
              <a:defRPr/>
            </a:pPr>
            <a:r>
              <a:rPr lang="en-US" altLang="zh-CN" b="1" dirty="0">
                <a:solidFill>
                  <a:srgbClr val="09B499"/>
                </a:solidFill>
                <a:cs typeface="Arial" panose="020B0604020202020204" pitchFamily="34" charset="0"/>
                <a:sym typeface="Arial" panose="020B0604020202020204" pitchFamily="34" charset="0"/>
              </a:rPr>
              <a:t>300+ International</a:t>
            </a:r>
          </a:p>
          <a:p>
            <a:pPr eaLnBrk="1" hangingPunct="1">
              <a:lnSpc>
                <a:spcPts val="2163"/>
              </a:lnSpc>
              <a:defRPr/>
            </a:pPr>
            <a:r>
              <a:rPr lang="en-US" altLang="zh-CN" b="1" dirty="0">
                <a:solidFill>
                  <a:srgbClr val="09B499"/>
                </a:solidFill>
                <a:cs typeface="Arial" panose="020B0604020202020204" pitchFamily="34" charset="0"/>
                <a:sym typeface="Arial" panose="020B0604020202020204" pitchFamily="34" charset="0"/>
              </a:rPr>
              <a:t>Companies</a:t>
            </a:r>
          </a:p>
          <a:p>
            <a:pPr marL="63500" eaLnBrk="1" hangingPunct="1">
              <a:lnSpc>
                <a:spcPts val="2588"/>
              </a:lnSpc>
              <a:spcBef>
                <a:spcPts val="8938"/>
              </a:spcBef>
              <a:defRPr/>
            </a:pPr>
            <a:r>
              <a:rPr lang="en-US" altLang="zh-CN" b="1" dirty="0">
                <a:solidFill>
                  <a:srgbClr val="09B499"/>
                </a:solidFill>
                <a:cs typeface="Arial" panose="020B0604020202020204" pitchFamily="34" charset="0"/>
                <a:sym typeface="Arial" panose="020B0604020202020204" pitchFamily="34" charset="0"/>
              </a:rPr>
              <a:t>3rd In Freelancing</a:t>
            </a:r>
          </a:p>
          <a:p>
            <a:pPr marL="63500" eaLnBrk="1" hangingPunct="1">
              <a:lnSpc>
                <a:spcPts val="2150"/>
              </a:lnSpc>
              <a:defRPr/>
            </a:pPr>
            <a:r>
              <a:rPr lang="en-US" altLang="zh-CN" b="1" dirty="0">
                <a:solidFill>
                  <a:srgbClr val="09B499"/>
                </a:solidFill>
                <a:cs typeface="Arial" panose="020B0604020202020204" pitchFamily="34" charset="0"/>
                <a:sym typeface="Arial" panose="020B0604020202020204" pitchFamily="34" charset="0"/>
              </a:rPr>
              <a:t>Industry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23813"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
          <p:cNvSpPr txBox="1">
            <a:spLocks noChangeArrowheads="1"/>
          </p:cNvSpPr>
          <p:nvPr/>
        </p:nvSpPr>
        <p:spPr bwMode="auto">
          <a:xfrm>
            <a:off x="563563" y="458788"/>
            <a:ext cx="3789362" cy="5064125"/>
          </a:xfrm>
          <a:prstGeom prst="rect">
            <a:avLst/>
          </a:prstGeom>
          <a:noFill/>
          <a:ln>
            <a:noFill/>
          </a:ln>
          <a:effectLst/>
        </p:spPr>
        <p:txBody>
          <a:bodyPr lIns="0" tIns="0" rIns="0" bIns="0">
            <a:spAutoFit/>
          </a:bodyPr>
          <a:lstStyle/>
          <a:p>
            <a:pPr eaLnBrk="1" hangingPunct="1">
              <a:lnSpc>
                <a:spcPts val="3438"/>
              </a:lnSpc>
              <a:defRPr/>
            </a:pPr>
            <a:r>
              <a:rPr lang="en-US" altLang="zh-CN" sz="2400" b="1" dirty="0">
                <a:solidFill>
                  <a:srgbClr val="525AA7"/>
                </a:solidFill>
                <a:cs typeface="Arial" panose="020B0604020202020204" pitchFamily="34" charset="0"/>
                <a:sym typeface="Arial" panose="020B0604020202020204" pitchFamily="34" charset="0"/>
              </a:rPr>
              <a:t>CURRENT STATUS </a:t>
            </a:r>
          </a:p>
          <a:p>
            <a:pPr marL="122238" eaLnBrk="1" hangingPunct="1">
              <a:lnSpc>
                <a:spcPts val="2300"/>
              </a:lnSpc>
              <a:spcBef>
                <a:spcPts val="5013"/>
              </a:spcBef>
              <a:defRPr/>
            </a:pPr>
            <a:r>
              <a:rPr lang="en-US" altLang="zh-CN" sz="1600" b="1" dirty="0">
                <a:solidFill>
                  <a:srgbClr val="09B499"/>
                </a:solidFill>
                <a:cs typeface="Arial" panose="020B0604020202020204" pitchFamily="34" charset="0"/>
                <a:sym typeface="Arial" panose="020B0604020202020204" pitchFamily="34" charset="0"/>
              </a:rPr>
              <a:t>300+ International Companies</a:t>
            </a:r>
          </a:p>
          <a:p>
            <a:pPr marL="122238" eaLnBrk="1" hangingPunct="1">
              <a:lnSpc>
                <a:spcPts val="1638"/>
              </a:lnSpc>
              <a:spcBef>
                <a:spcPts val="513"/>
              </a:spcBef>
              <a:defRPr/>
            </a:pPr>
            <a:r>
              <a:rPr lang="en-US" altLang="zh-CN" sz="1200" dirty="0">
                <a:solidFill>
                  <a:srgbClr val="7A7C7F"/>
                </a:solidFill>
                <a:cs typeface="Arial" panose="020B0604020202020204" pitchFamily="34" charset="0"/>
                <a:sym typeface="Arial" panose="020B0604020202020204" pitchFamily="34" charset="0"/>
              </a:rPr>
              <a:t>Bentley®, </a:t>
            </a:r>
            <a:r>
              <a:rPr lang="en-US" altLang="zh-CN" sz="1200" dirty="0" err="1">
                <a:solidFill>
                  <a:srgbClr val="7A7C7F"/>
                </a:solidFill>
                <a:cs typeface="Arial" panose="020B0604020202020204" pitchFamily="34" charset="0"/>
                <a:sym typeface="Arial" panose="020B0604020202020204" pitchFamily="34" charset="0"/>
              </a:rPr>
              <a:t>Ciklum</a:t>
            </a:r>
            <a:r>
              <a:rPr lang="en-US" altLang="zh-CN" sz="1200" dirty="0">
                <a:solidFill>
                  <a:srgbClr val="7A7C7F"/>
                </a:solidFill>
                <a:cs typeface="Arial" panose="020B0604020202020204" pitchFamily="34" charset="0"/>
                <a:sym typeface="Arial" panose="020B0604020202020204" pitchFamily="34" charset="0"/>
              </a:rPr>
              <a:t>®, IBM®, Mentor Graphics®,</a:t>
            </a:r>
          </a:p>
          <a:p>
            <a:pPr marL="122238" eaLnBrk="1" hangingPunct="1">
              <a:lnSpc>
                <a:spcPts val="1438"/>
              </a:lnSpc>
              <a:defRPr/>
            </a:pPr>
            <a:r>
              <a:rPr lang="en-US" altLang="zh-CN" sz="1200" dirty="0">
                <a:solidFill>
                  <a:srgbClr val="7A7C7F"/>
                </a:solidFill>
                <a:cs typeface="Arial" panose="020B0604020202020204" pitchFamily="34" charset="0"/>
                <a:sym typeface="Arial" panose="020B0604020202020204" pitchFamily="34" charset="0"/>
              </a:rPr>
              <a:t>S&amp;P Global®, Symantec®, Teradata®, VMware® etc. have established BPO support,</a:t>
            </a:r>
          </a:p>
          <a:p>
            <a:pPr marL="122238" eaLnBrk="1" hangingPunct="1">
              <a:lnSpc>
                <a:spcPts val="1438"/>
              </a:lnSpc>
              <a:defRPr/>
            </a:pPr>
            <a:r>
              <a:rPr lang="en-US" altLang="zh-CN" sz="1200" dirty="0">
                <a:solidFill>
                  <a:srgbClr val="7A7C7F"/>
                </a:solidFill>
                <a:cs typeface="Arial" panose="020B0604020202020204" pitchFamily="34" charset="0"/>
                <a:sym typeface="Arial" panose="020B0604020202020204" pitchFamily="34" charset="0"/>
              </a:rPr>
              <a:t>development &amp; global consulting centers</a:t>
            </a:r>
          </a:p>
          <a:p>
            <a:pPr marL="122238" eaLnBrk="1" hangingPunct="1">
              <a:lnSpc>
                <a:spcPts val="2288"/>
              </a:lnSpc>
              <a:spcBef>
                <a:spcPts val="4500"/>
              </a:spcBef>
              <a:defRPr/>
            </a:pPr>
            <a:r>
              <a:rPr lang="en-US" altLang="zh-CN" sz="1600" b="1" dirty="0">
                <a:solidFill>
                  <a:srgbClr val="09B499"/>
                </a:solidFill>
                <a:cs typeface="Arial" panose="020B0604020202020204" pitchFamily="34" charset="0"/>
                <a:sym typeface="Arial" panose="020B0604020202020204" pitchFamily="34" charset="0"/>
              </a:rPr>
              <a:t>14 Software</a:t>
            </a:r>
          </a:p>
          <a:p>
            <a:pPr marL="122238" eaLnBrk="1" hangingPunct="1">
              <a:lnSpc>
                <a:spcPts val="1925"/>
              </a:lnSpc>
              <a:defRPr/>
            </a:pPr>
            <a:r>
              <a:rPr lang="en-US" altLang="zh-CN" sz="1600" b="1" dirty="0">
                <a:solidFill>
                  <a:srgbClr val="09B499"/>
                </a:solidFill>
                <a:cs typeface="Arial" panose="020B0604020202020204" pitchFamily="34" charset="0"/>
                <a:sym typeface="Arial" panose="020B0604020202020204" pitchFamily="34" charset="0"/>
              </a:rPr>
              <a:t>Technology Parks</a:t>
            </a:r>
          </a:p>
          <a:p>
            <a:pPr marL="122238" eaLnBrk="1" hangingPunct="1">
              <a:lnSpc>
                <a:spcPts val="2288"/>
              </a:lnSpc>
              <a:spcBef>
                <a:spcPts val="9725"/>
              </a:spcBef>
              <a:defRPr/>
            </a:pPr>
            <a:r>
              <a:rPr lang="en-US" altLang="zh-CN" sz="1600" b="1" dirty="0">
                <a:solidFill>
                  <a:srgbClr val="09B499"/>
                </a:solidFill>
                <a:cs typeface="Arial" panose="020B0604020202020204" pitchFamily="34" charset="0"/>
                <a:sym typeface="Arial" panose="020B0604020202020204" pitchFamily="34" charset="0"/>
              </a:rPr>
              <a:t>Exporting to</a:t>
            </a:r>
          </a:p>
          <a:p>
            <a:pPr marL="122238" eaLnBrk="1" hangingPunct="1">
              <a:lnSpc>
                <a:spcPts val="1925"/>
              </a:lnSpc>
              <a:defRPr/>
            </a:pPr>
            <a:r>
              <a:rPr lang="en-US" altLang="zh-CN" sz="1600" b="1" dirty="0">
                <a:solidFill>
                  <a:srgbClr val="09B499"/>
                </a:solidFill>
                <a:cs typeface="Arial" panose="020B0604020202020204" pitchFamily="34" charset="0"/>
                <a:sym typeface="Arial" panose="020B0604020202020204" pitchFamily="34" charset="0"/>
              </a:rPr>
              <a:t>100+ Countries</a:t>
            </a:r>
          </a:p>
        </p:txBody>
      </p:sp>
      <p:sp>
        <p:nvSpPr>
          <p:cNvPr id="7171" name="Text Box 3"/>
          <p:cNvSpPr txBox="1">
            <a:spLocks noChangeArrowheads="1"/>
          </p:cNvSpPr>
          <p:nvPr/>
        </p:nvSpPr>
        <p:spPr bwMode="auto">
          <a:xfrm>
            <a:off x="4665663" y="4816475"/>
            <a:ext cx="2751137" cy="803275"/>
          </a:xfrm>
          <a:prstGeom prst="rect">
            <a:avLst/>
          </a:prstGeom>
          <a:noFill/>
          <a:ln>
            <a:noFill/>
          </a:ln>
          <a:effectLst/>
        </p:spPr>
        <p:txBody>
          <a:bodyPr lIns="0" tIns="0" rIns="0" bIns="0">
            <a:spAutoFit/>
          </a:bodyPr>
          <a:lstStyle/>
          <a:p>
            <a:pPr marL="442913" eaLnBrk="1" hangingPunct="1">
              <a:lnSpc>
                <a:spcPts val="3438"/>
              </a:lnSpc>
              <a:defRPr/>
            </a:pPr>
            <a:r>
              <a:rPr lang="en-US" altLang="zh-CN" sz="2400" b="1">
                <a:solidFill>
                  <a:srgbClr val="09B499"/>
                </a:solidFill>
                <a:cs typeface="Arial" panose="020B0604020202020204" pitchFamily="34" charset="0"/>
                <a:sym typeface="Arial" panose="020B0604020202020204" pitchFamily="34" charset="0"/>
              </a:rPr>
              <a:t>PAKISTAN ’S</a:t>
            </a:r>
          </a:p>
          <a:p>
            <a:pPr eaLnBrk="1" hangingPunct="1">
              <a:lnSpc>
                <a:spcPts val="2888"/>
              </a:lnSpc>
              <a:defRPr/>
            </a:pPr>
            <a:r>
              <a:rPr lang="en-US" altLang="zh-CN" sz="2400" b="1">
                <a:solidFill>
                  <a:srgbClr val="09B499"/>
                </a:solidFill>
                <a:cs typeface="Arial" panose="020B0604020202020204" pitchFamily="34" charset="0"/>
                <a:sym typeface="Arial" panose="020B0604020202020204" pitchFamily="34" charset="0"/>
              </a:rPr>
              <a:t>IT &amp; ITES SECTOR </a:t>
            </a:r>
          </a:p>
        </p:txBody>
      </p:sp>
      <p:sp>
        <p:nvSpPr>
          <p:cNvPr id="7172" name="Text Box 4"/>
          <p:cNvSpPr txBox="1">
            <a:spLocks noChangeArrowheads="1"/>
          </p:cNvSpPr>
          <p:nvPr/>
        </p:nvSpPr>
        <p:spPr bwMode="auto">
          <a:xfrm>
            <a:off x="7980363" y="1531938"/>
            <a:ext cx="4067175" cy="4375150"/>
          </a:xfrm>
          <a:prstGeom prst="rect">
            <a:avLst/>
          </a:prstGeom>
          <a:noFill/>
          <a:ln>
            <a:noFill/>
          </a:ln>
          <a:effectLst/>
        </p:spPr>
        <p:txBody>
          <a:bodyPr lIns="0" tIns="0" rIns="0" bIns="0">
            <a:spAutoFit/>
          </a:bodyPr>
          <a:lstStyle/>
          <a:p>
            <a:pPr eaLnBrk="1" hangingPunct="1">
              <a:lnSpc>
                <a:spcPts val="2225"/>
              </a:lnSpc>
              <a:defRPr/>
            </a:pPr>
            <a:r>
              <a:rPr lang="en-US" altLang="zh-CN" sz="1600" b="1">
                <a:solidFill>
                  <a:srgbClr val="09B499"/>
                </a:solidFill>
                <a:cs typeface="Arial" panose="020B0604020202020204" pitchFamily="34" charset="0"/>
                <a:sym typeface="Arial" panose="020B0604020202020204" pitchFamily="34" charset="0"/>
              </a:rPr>
              <a:t>5th Most Financially Attractive Country </a:t>
            </a:r>
          </a:p>
          <a:p>
            <a:pPr eaLnBrk="1" hangingPunct="1">
              <a:lnSpc>
                <a:spcPts val="2225"/>
              </a:lnSpc>
              <a:defRPr/>
            </a:pPr>
            <a:r>
              <a:rPr lang="en-US" altLang="zh-CN" sz="1200">
                <a:solidFill>
                  <a:srgbClr val="7A7C7F"/>
                </a:solidFill>
                <a:cs typeface="Arial" panose="020B0604020202020204" pitchFamily="34" charset="0"/>
                <a:sym typeface="Arial" panose="020B0604020202020204" pitchFamily="34" charset="0"/>
              </a:rPr>
              <a:t>in the world for outsourcing services</a:t>
            </a:r>
          </a:p>
          <a:p>
            <a:pPr eaLnBrk="1" hangingPunct="1">
              <a:lnSpc>
                <a:spcPts val="1438"/>
              </a:lnSpc>
              <a:defRPr/>
            </a:pPr>
            <a:r>
              <a:rPr lang="en-US" altLang="zh-CN" sz="1200">
                <a:solidFill>
                  <a:srgbClr val="7A7C7F"/>
                </a:solidFill>
                <a:cs typeface="Arial" panose="020B0604020202020204" pitchFamily="34" charset="0"/>
                <a:sym typeface="Arial" panose="020B0604020202020204" pitchFamily="34" charset="0"/>
              </a:rPr>
              <a:t>(A.T. Kearney’s Global Services Location Index 2019)</a:t>
            </a:r>
          </a:p>
          <a:p>
            <a:pPr marL="1511300" eaLnBrk="1" hangingPunct="1">
              <a:lnSpc>
                <a:spcPts val="2288"/>
              </a:lnSpc>
              <a:spcBef>
                <a:spcPts val="7388"/>
              </a:spcBef>
              <a:defRPr/>
            </a:pPr>
            <a:r>
              <a:rPr lang="en-US" altLang="zh-CN" sz="1600" b="1">
                <a:solidFill>
                  <a:srgbClr val="09B499"/>
                </a:solidFill>
                <a:cs typeface="Arial" panose="020B0604020202020204" pitchFamily="34" charset="0"/>
                <a:sym typeface="Arial" panose="020B0604020202020204" pitchFamily="34" charset="0"/>
              </a:rPr>
              <a:t>3rd Most Popular</a:t>
            </a:r>
          </a:p>
          <a:p>
            <a:pPr marL="1511300" eaLnBrk="1" hangingPunct="1">
              <a:lnSpc>
                <a:spcPts val="1925"/>
              </a:lnSpc>
              <a:defRPr/>
            </a:pPr>
            <a:r>
              <a:rPr lang="en-US" altLang="zh-CN" sz="1600" b="1">
                <a:solidFill>
                  <a:srgbClr val="09B499"/>
                </a:solidFill>
                <a:cs typeface="Arial" panose="020B0604020202020204" pitchFamily="34" charset="0"/>
                <a:sym typeface="Arial" panose="020B0604020202020204" pitchFamily="34" charset="0"/>
              </a:rPr>
              <a:t>Country For Freelancing</a:t>
            </a:r>
          </a:p>
          <a:p>
            <a:pPr marL="1525588" eaLnBrk="1" hangingPunct="1">
              <a:lnSpc>
                <a:spcPts val="1638"/>
              </a:lnSpc>
              <a:spcBef>
                <a:spcPts val="13"/>
              </a:spcBef>
              <a:defRPr/>
            </a:pPr>
            <a:r>
              <a:rPr lang="en-US" altLang="zh-CN" sz="1200">
                <a:solidFill>
                  <a:srgbClr val="7A7C7F"/>
                </a:solidFill>
                <a:cs typeface="Arial" panose="020B0604020202020204" pitchFamily="34" charset="0"/>
                <a:sym typeface="Arial" panose="020B0604020202020204" pitchFamily="34" charset="0"/>
              </a:rPr>
              <a:t>(Oxford Internet Institute (OII), ‘Online Labor Index’ 2018)</a:t>
            </a:r>
          </a:p>
          <a:p>
            <a:pPr marL="1816100" eaLnBrk="1" hangingPunct="1">
              <a:lnSpc>
                <a:spcPts val="2288"/>
              </a:lnSpc>
              <a:spcBef>
                <a:spcPts val="6238"/>
              </a:spcBef>
              <a:defRPr/>
            </a:pPr>
            <a:r>
              <a:rPr lang="en-US" altLang="zh-CN" sz="1600" b="1">
                <a:solidFill>
                  <a:srgbClr val="09B499"/>
                </a:solidFill>
                <a:cs typeface="Arial" panose="020B0604020202020204" pitchFamily="34" charset="0"/>
                <a:sym typeface="Arial" panose="020B0604020202020204" pitchFamily="34" charset="0"/>
              </a:rPr>
              <a:t>Well Developed</a:t>
            </a:r>
          </a:p>
          <a:p>
            <a:pPr marL="1816100" eaLnBrk="1" hangingPunct="1">
              <a:lnSpc>
                <a:spcPts val="1925"/>
              </a:lnSpc>
              <a:defRPr/>
            </a:pPr>
            <a:r>
              <a:rPr lang="en-US" altLang="zh-CN" sz="1600" b="1">
                <a:solidFill>
                  <a:srgbClr val="09B499"/>
                </a:solidFill>
                <a:cs typeface="Arial" panose="020B0604020202020204" pitchFamily="34" charset="0"/>
                <a:sym typeface="Arial" panose="020B0604020202020204" pitchFamily="34" charset="0"/>
              </a:rPr>
              <a:t>Telecom Infrastructure</a:t>
            </a:r>
          </a:p>
          <a:p>
            <a:pPr marL="1847850" eaLnBrk="1" hangingPunct="1">
              <a:lnSpc>
                <a:spcPts val="1638"/>
              </a:lnSpc>
              <a:spcBef>
                <a:spcPts val="138"/>
              </a:spcBef>
              <a:defRPr/>
            </a:pPr>
            <a:r>
              <a:rPr lang="en-US" altLang="zh-CN" sz="1200">
                <a:solidFill>
                  <a:srgbClr val="7A7C7F"/>
                </a:solidFill>
                <a:cs typeface="Arial" panose="020B0604020202020204" pitchFamily="34" charset="0"/>
                <a:sym typeface="Arial" panose="020B0604020202020204" pitchFamily="34" charset="0"/>
              </a:rPr>
              <a:t>6 international cables &amp;</a:t>
            </a:r>
          </a:p>
          <a:p>
            <a:pPr marL="1847850" eaLnBrk="1" hangingPunct="1">
              <a:lnSpc>
                <a:spcPts val="1450"/>
              </a:lnSpc>
              <a:defRPr/>
            </a:pPr>
            <a:r>
              <a:rPr lang="en-US" altLang="zh-CN" sz="1200">
                <a:solidFill>
                  <a:srgbClr val="7A7C7F"/>
                </a:solidFill>
                <a:cs typeface="Arial" panose="020B0604020202020204" pitchFamily="34" charset="0"/>
                <a:sym typeface="Arial" panose="020B0604020202020204" pitchFamily="34" charset="0"/>
              </a:rPr>
              <a:t>4 mobile operators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23813"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
          <p:cNvSpPr txBox="1">
            <a:spLocks noChangeArrowheads="1"/>
          </p:cNvSpPr>
          <p:nvPr/>
        </p:nvSpPr>
        <p:spPr bwMode="auto">
          <a:xfrm>
            <a:off x="563563" y="458788"/>
            <a:ext cx="3856037" cy="4584700"/>
          </a:xfrm>
          <a:prstGeom prst="rect">
            <a:avLst/>
          </a:prstGeom>
          <a:noFill/>
          <a:ln>
            <a:noFill/>
          </a:ln>
          <a:effectLst/>
        </p:spPr>
        <p:txBody>
          <a:bodyPr lIns="0" tIns="0" rIns="0" bIns="0">
            <a:spAutoFit/>
          </a:bodyPr>
          <a:lstStyle/>
          <a:p>
            <a:pPr eaLnBrk="1" hangingPunct="1">
              <a:lnSpc>
                <a:spcPts val="3438"/>
              </a:lnSpc>
              <a:defRPr/>
            </a:pPr>
            <a:r>
              <a:rPr lang="en-US" altLang="zh-CN" sz="2400" b="1">
                <a:solidFill>
                  <a:srgbClr val="525AA7"/>
                </a:solidFill>
                <a:cs typeface="Arial" panose="020B0604020202020204" pitchFamily="34" charset="0"/>
                <a:sym typeface="Arial" panose="020B0604020202020204" pitchFamily="34" charset="0"/>
              </a:rPr>
              <a:t>CURRENT STATUS </a:t>
            </a:r>
          </a:p>
          <a:p>
            <a:pPr marL="15875" eaLnBrk="1" hangingPunct="1">
              <a:lnSpc>
                <a:spcPts val="2288"/>
              </a:lnSpc>
              <a:spcBef>
                <a:spcPts val="5013"/>
              </a:spcBef>
              <a:defRPr/>
            </a:pPr>
            <a:r>
              <a:rPr lang="en-US" altLang="zh-CN" sz="1600" b="1">
                <a:solidFill>
                  <a:srgbClr val="16A0C1"/>
                </a:solidFill>
                <a:cs typeface="Arial" panose="020B0604020202020204" pitchFamily="34" charset="0"/>
                <a:sym typeface="Arial" panose="020B0604020202020204" pitchFamily="34" charset="0"/>
              </a:rPr>
              <a:t>International Clients</a:t>
            </a:r>
          </a:p>
          <a:p>
            <a:pPr marL="15875" eaLnBrk="1" hangingPunct="1">
              <a:lnSpc>
                <a:spcPts val="1600"/>
              </a:lnSpc>
              <a:spcBef>
                <a:spcPts val="1088"/>
              </a:spcBef>
              <a:defRPr/>
            </a:pPr>
            <a:r>
              <a:rPr lang="en-US" altLang="zh-CN" sz="1200">
                <a:solidFill>
                  <a:srgbClr val="7A7C7F"/>
                </a:solidFill>
                <a:cs typeface="Arial" panose="020B0604020202020204" pitchFamily="34" charset="0"/>
                <a:sym typeface="Arial" panose="020B0604020202020204" pitchFamily="34" charset="0"/>
              </a:rPr>
              <a:t>Pakistani IT companies have many Fortune 500 compa- nies amongst their clients including Halliburton®, Motorola®, GE®, BMW®, Toyota®, Daimler Chrysler®, AT&amp;T®, Vodafone®, e-Bay®, Pepsi®, Deutsche Tele- com®, DHL®, KPMG®, ABN Amro®, NYSE®, British Petroleum®, Petronas®, Caltex®, Sears®, Telenor®, and many more.</a:t>
            </a:r>
          </a:p>
          <a:p>
            <a:pPr marL="15875" eaLnBrk="1" hangingPunct="1">
              <a:lnSpc>
                <a:spcPts val="2288"/>
              </a:lnSpc>
              <a:spcBef>
                <a:spcPts val="3150"/>
              </a:spcBef>
              <a:defRPr/>
            </a:pPr>
            <a:r>
              <a:rPr lang="en-US" altLang="zh-CN" sz="1600" b="1">
                <a:solidFill>
                  <a:srgbClr val="09B499"/>
                </a:solidFill>
                <a:cs typeface="Arial" panose="020B0604020202020204" pitchFamily="34" charset="0"/>
                <a:sym typeface="Arial" panose="020B0604020202020204" pitchFamily="34" charset="0"/>
              </a:rPr>
              <a:t>Emerging Technologies </a:t>
            </a:r>
          </a:p>
          <a:p>
            <a:pPr marL="15875" eaLnBrk="1" hangingPunct="1">
              <a:lnSpc>
                <a:spcPts val="1638"/>
              </a:lnSpc>
              <a:spcBef>
                <a:spcPts val="1125"/>
              </a:spcBef>
              <a:defRPr/>
            </a:pPr>
            <a:r>
              <a:rPr lang="en-US" altLang="zh-CN" sz="1200">
                <a:solidFill>
                  <a:srgbClr val="7A7C7F"/>
                </a:solidFill>
                <a:cs typeface="Arial" panose="020B0604020202020204" pitchFamily="34" charset="0"/>
                <a:sym typeface="Arial" panose="020B0604020202020204" pitchFamily="34" charset="0"/>
              </a:rPr>
              <a:t>GOV-Tech (NADRA)</a:t>
            </a:r>
          </a:p>
          <a:p>
            <a:pPr marL="15875"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Med-Tech (Tele-Medicines) </a:t>
            </a:r>
          </a:p>
          <a:p>
            <a:pPr marL="15875"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Edu-Tech (Taleem Ghar, Tele-education) </a:t>
            </a:r>
          </a:p>
          <a:p>
            <a:pPr marL="15875" eaLnBrk="1" hangingPunct="1">
              <a:lnSpc>
                <a:spcPts val="1600"/>
              </a:lnSpc>
              <a:defRPr/>
            </a:pPr>
            <a:r>
              <a:rPr lang="en-US" altLang="zh-CN" sz="1200">
                <a:solidFill>
                  <a:srgbClr val="7A7C7F"/>
                </a:solidFill>
                <a:cs typeface="Arial" panose="020B0604020202020204" pitchFamily="34" charset="0"/>
                <a:sym typeface="Arial" panose="020B0604020202020204" pitchFamily="34" charset="0"/>
              </a:rPr>
              <a:t>Agri-Tech</a:t>
            </a:r>
          </a:p>
        </p:txBody>
      </p:sp>
      <p:sp>
        <p:nvSpPr>
          <p:cNvPr id="8195" name="Text Box 3"/>
          <p:cNvSpPr txBox="1">
            <a:spLocks noChangeArrowheads="1"/>
          </p:cNvSpPr>
          <p:nvPr/>
        </p:nvSpPr>
        <p:spPr bwMode="auto">
          <a:xfrm>
            <a:off x="8467725" y="1531938"/>
            <a:ext cx="3635375" cy="3511550"/>
          </a:xfrm>
          <a:prstGeom prst="rect">
            <a:avLst/>
          </a:prstGeom>
          <a:noFill/>
          <a:ln>
            <a:noFill/>
          </a:ln>
          <a:effectLst/>
        </p:spPr>
        <p:txBody>
          <a:bodyPr lIns="0" tIns="0" rIns="0" bIns="0">
            <a:spAutoFit/>
          </a:bodyPr>
          <a:lstStyle/>
          <a:p>
            <a:pPr eaLnBrk="1" hangingPunct="1">
              <a:lnSpc>
                <a:spcPts val="2288"/>
              </a:lnSpc>
              <a:defRPr/>
            </a:pPr>
            <a:r>
              <a:rPr lang="en-US" altLang="zh-CN" sz="1600" b="1">
                <a:solidFill>
                  <a:srgbClr val="515BA8"/>
                </a:solidFill>
                <a:cs typeface="Arial" panose="020B0604020202020204" pitchFamily="34" charset="0"/>
                <a:sym typeface="Arial" panose="020B0604020202020204" pitchFamily="34" charset="0"/>
              </a:rPr>
              <a:t>Excellence Centers</a:t>
            </a:r>
          </a:p>
          <a:p>
            <a:pPr eaLnBrk="1" hangingPunct="1">
              <a:lnSpc>
                <a:spcPts val="1613"/>
              </a:lnSpc>
              <a:spcBef>
                <a:spcPts val="1088"/>
              </a:spcBef>
              <a:defRPr/>
            </a:pPr>
            <a:r>
              <a:rPr lang="en-US" altLang="zh-CN" sz="1200">
                <a:solidFill>
                  <a:srgbClr val="7A7C7F"/>
                </a:solidFill>
                <a:cs typeface="Arial" panose="020B0604020202020204" pitchFamily="34" charset="0"/>
                <a:sym typeface="Arial" panose="020B0604020202020204" pitchFamily="34" charset="0"/>
              </a:rPr>
              <a:t>Many international IT firms have established offices in Pakistan including IBM®, HP®, Dell®, Intel®, Microsoft®, Oracle®, Siemens®, NCR®, Teradata®, Mentor Graphics®, and many more</a:t>
            </a:r>
          </a:p>
          <a:p>
            <a:pPr marL="1143000" eaLnBrk="1" hangingPunct="1">
              <a:lnSpc>
                <a:spcPts val="2288"/>
              </a:lnSpc>
              <a:spcBef>
                <a:spcPts val="7950"/>
              </a:spcBef>
              <a:defRPr/>
            </a:pPr>
            <a:r>
              <a:rPr lang="en-US" altLang="zh-CN" sz="1600" b="1">
                <a:solidFill>
                  <a:srgbClr val="1C919F"/>
                </a:solidFill>
                <a:cs typeface="Arial" panose="020B0604020202020204" pitchFamily="34" charset="0"/>
                <a:sym typeface="Arial" panose="020B0604020202020204" pitchFamily="34" charset="0"/>
              </a:rPr>
              <a:t>Certified IT Companies</a:t>
            </a:r>
          </a:p>
          <a:p>
            <a:pPr marL="1143000" eaLnBrk="1" hangingPunct="1">
              <a:lnSpc>
                <a:spcPts val="1613"/>
              </a:lnSpc>
              <a:spcBef>
                <a:spcPts val="1088"/>
              </a:spcBef>
              <a:defRPr/>
            </a:pPr>
            <a:r>
              <a:rPr lang="en-US" altLang="zh-CN" sz="1200">
                <a:solidFill>
                  <a:srgbClr val="7A7C7F"/>
                </a:solidFill>
                <a:cs typeface="Arial" panose="020B0604020202020204" pitchFamily="34" charset="0"/>
                <a:sym typeface="Arial" panose="020B0604020202020204" pitchFamily="34" charset="0"/>
              </a:rPr>
              <a:t>More than 150 IT companies are certified in IT quality standards such as ISO 9001, ISO 27001 and Carn- egie Mellon’s CMMI.</a:t>
            </a:r>
          </a:p>
        </p:txBody>
      </p:sp>
      <p:sp>
        <p:nvSpPr>
          <p:cNvPr id="8196" name="Text Box 4"/>
          <p:cNvSpPr txBox="1">
            <a:spLocks noChangeArrowheads="1"/>
          </p:cNvSpPr>
          <p:nvPr/>
        </p:nvSpPr>
        <p:spPr bwMode="auto">
          <a:xfrm>
            <a:off x="5040313" y="5424488"/>
            <a:ext cx="2751137" cy="803275"/>
          </a:xfrm>
          <a:prstGeom prst="rect">
            <a:avLst/>
          </a:prstGeom>
          <a:noFill/>
          <a:ln>
            <a:noFill/>
          </a:ln>
          <a:effectLst/>
        </p:spPr>
        <p:txBody>
          <a:bodyPr lIns="0" tIns="0" rIns="0" bIns="0">
            <a:spAutoFit/>
          </a:bodyPr>
          <a:lstStyle/>
          <a:p>
            <a:pPr marL="442913" eaLnBrk="1" hangingPunct="1">
              <a:lnSpc>
                <a:spcPts val="3438"/>
              </a:lnSpc>
              <a:defRPr/>
            </a:pPr>
            <a:r>
              <a:rPr lang="en-US" altLang="zh-CN" sz="2400" b="1">
                <a:solidFill>
                  <a:srgbClr val="09B499"/>
                </a:solidFill>
                <a:cs typeface="Arial" panose="020B0604020202020204" pitchFamily="34" charset="0"/>
                <a:sym typeface="Arial" panose="020B0604020202020204" pitchFamily="34" charset="0"/>
              </a:rPr>
              <a:t>PAKISTAN ’S</a:t>
            </a:r>
          </a:p>
          <a:p>
            <a:pPr eaLnBrk="1" hangingPunct="1">
              <a:lnSpc>
                <a:spcPts val="2888"/>
              </a:lnSpc>
              <a:defRPr/>
            </a:pPr>
            <a:r>
              <a:rPr lang="en-US" altLang="zh-CN" sz="2400" b="1">
                <a:solidFill>
                  <a:srgbClr val="09B499"/>
                </a:solidFill>
                <a:cs typeface="Arial" panose="020B0604020202020204" pitchFamily="34" charset="0"/>
                <a:sym typeface="Arial" panose="020B0604020202020204" pitchFamily="34" charset="0"/>
              </a:rPr>
              <a:t>IT &amp; ITES SECTOR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1"/>
          <p:cNvSpPr>
            <a:spLocks/>
          </p:cNvSpPr>
          <p:nvPr/>
        </p:nvSpPr>
        <p:spPr bwMode="auto">
          <a:xfrm>
            <a:off x="0" y="0"/>
            <a:ext cx="12725400" cy="7150100"/>
          </a:xfrm>
          <a:custGeom>
            <a:avLst/>
            <a:gdLst>
              <a:gd name="T0" fmla="*/ 0 w 8016"/>
              <a:gd name="T1" fmla="*/ 2147483646 h 4504"/>
              <a:gd name="T2" fmla="*/ 2147483646 w 8016"/>
              <a:gd name="T3" fmla="*/ 2147483646 h 4504"/>
              <a:gd name="T4" fmla="*/ 2147483646 w 8016"/>
              <a:gd name="T5" fmla="*/ 0 h 4504"/>
              <a:gd name="T6" fmla="*/ 0 w 8016"/>
              <a:gd name="T7" fmla="*/ 0 h 4504"/>
              <a:gd name="T8" fmla="*/ 0 w 8016"/>
              <a:gd name="T9" fmla="*/ 2147483646 h 4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16" h="4504">
                <a:moveTo>
                  <a:pt x="0" y="4504"/>
                </a:moveTo>
                <a:lnTo>
                  <a:pt x="8016" y="4504"/>
                </a:lnTo>
                <a:lnTo>
                  <a:pt x="8016" y="0"/>
                </a:lnTo>
                <a:lnTo>
                  <a:pt x="0" y="0"/>
                </a:lnTo>
                <a:lnTo>
                  <a:pt x="0" y="4504"/>
                </a:lnTo>
                <a:close/>
              </a:path>
            </a:pathLst>
          </a:custGeom>
          <a:solidFill>
            <a:srgbClr val="FFFFFF"/>
          </a:solidFill>
          <a:ln w="0" cap="flat">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19" name="Picture 2"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438" y="284163"/>
            <a:ext cx="8794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8850" y="279400"/>
            <a:ext cx="942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Freeform 4"/>
          <p:cNvSpPr>
            <a:spLocks/>
          </p:cNvSpPr>
          <p:nvPr/>
        </p:nvSpPr>
        <p:spPr bwMode="auto">
          <a:xfrm>
            <a:off x="7815263" y="677863"/>
            <a:ext cx="1900237" cy="38100"/>
          </a:xfrm>
          <a:custGeom>
            <a:avLst/>
            <a:gdLst>
              <a:gd name="T0" fmla="*/ 2147483646 w 1197"/>
              <a:gd name="T1" fmla="*/ 2147483646 h 24"/>
              <a:gd name="T2" fmla="*/ 0 w 1197"/>
              <a:gd name="T3" fmla="*/ 2147483646 h 24"/>
              <a:gd name="T4" fmla="*/ 0 w 1197"/>
              <a:gd name="T5" fmla="*/ 0 h 24"/>
              <a:gd name="T6" fmla="*/ 2147483646 w 1197"/>
              <a:gd name="T7" fmla="*/ 0 h 24"/>
              <a:gd name="T8" fmla="*/ 2147483646 w 1197"/>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7" h="24">
                <a:moveTo>
                  <a:pt x="1197" y="24"/>
                </a:moveTo>
                <a:lnTo>
                  <a:pt x="0" y="24"/>
                </a:lnTo>
                <a:lnTo>
                  <a:pt x="0" y="0"/>
                </a:lnTo>
                <a:lnTo>
                  <a:pt x="1197" y="0"/>
                </a:lnTo>
                <a:lnTo>
                  <a:pt x="1197" y="24"/>
                </a:lnTo>
                <a:close/>
              </a:path>
            </a:pathLst>
          </a:custGeom>
          <a:solidFill>
            <a:srgbClr val="AFB0B0"/>
          </a:solidFill>
          <a:ln w="0" cap="flat">
            <a:solidFill>
              <a:srgbClr val="AFB0B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2" name="Freeform 5"/>
          <p:cNvSpPr>
            <a:spLocks/>
          </p:cNvSpPr>
          <p:nvPr/>
        </p:nvSpPr>
        <p:spPr bwMode="auto">
          <a:xfrm>
            <a:off x="657225" y="1606550"/>
            <a:ext cx="11430000" cy="495300"/>
          </a:xfrm>
          <a:custGeom>
            <a:avLst/>
            <a:gdLst>
              <a:gd name="T0" fmla="*/ 2147483646 w 7200"/>
              <a:gd name="T1" fmla="*/ 2147483646 h 312"/>
              <a:gd name="T2" fmla="*/ 0 w 7200"/>
              <a:gd name="T3" fmla="*/ 2147483646 h 312"/>
              <a:gd name="T4" fmla="*/ 0 w 7200"/>
              <a:gd name="T5" fmla="*/ 0 h 312"/>
              <a:gd name="T6" fmla="*/ 2147483646 w 7200"/>
              <a:gd name="T7" fmla="*/ 0 h 312"/>
              <a:gd name="T8" fmla="*/ 2147483646 w 7200"/>
              <a:gd name="T9" fmla="*/ 2147483646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0" h="312">
                <a:moveTo>
                  <a:pt x="7201" y="312"/>
                </a:moveTo>
                <a:lnTo>
                  <a:pt x="0" y="312"/>
                </a:lnTo>
                <a:lnTo>
                  <a:pt x="0" y="0"/>
                </a:lnTo>
                <a:lnTo>
                  <a:pt x="7201" y="0"/>
                </a:lnTo>
                <a:lnTo>
                  <a:pt x="7201" y="312"/>
                </a:lnTo>
                <a:close/>
              </a:path>
            </a:pathLst>
          </a:custGeom>
          <a:solidFill>
            <a:srgbClr val="1C919F"/>
          </a:solidFill>
          <a:ln w="0" cap="flat">
            <a:solidFill>
              <a:srgbClr val="1C919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Freeform 6"/>
          <p:cNvSpPr>
            <a:spLocks/>
          </p:cNvSpPr>
          <p:nvPr/>
        </p:nvSpPr>
        <p:spPr bwMode="auto">
          <a:xfrm>
            <a:off x="658813" y="2587625"/>
            <a:ext cx="11431587" cy="419100"/>
          </a:xfrm>
          <a:custGeom>
            <a:avLst/>
            <a:gdLst>
              <a:gd name="T0" fmla="*/ 2147483646 w 7201"/>
              <a:gd name="T1" fmla="*/ 2147483646 h 264"/>
              <a:gd name="T2" fmla="*/ 0 w 7201"/>
              <a:gd name="T3" fmla="*/ 2147483646 h 264"/>
              <a:gd name="T4" fmla="*/ 0 w 7201"/>
              <a:gd name="T5" fmla="*/ 0 h 264"/>
              <a:gd name="T6" fmla="*/ 2147483646 w 7201"/>
              <a:gd name="T7" fmla="*/ 0 h 264"/>
              <a:gd name="T8" fmla="*/ 2147483646 w 7201"/>
              <a:gd name="T9" fmla="*/ 2147483646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1" h="264">
                <a:moveTo>
                  <a:pt x="7201" y="264"/>
                </a:moveTo>
                <a:lnTo>
                  <a:pt x="0" y="264"/>
                </a:lnTo>
                <a:lnTo>
                  <a:pt x="0" y="0"/>
                </a:lnTo>
                <a:lnTo>
                  <a:pt x="7201" y="0"/>
                </a:lnTo>
                <a:lnTo>
                  <a:pt x="7201" y="264"/>
                </a:lnTo>
                <a:close/>
              </a:path>
            </a:pathLst>
          </a:custGeom>
          <a:solidFill>
            <a:srgbClr val="F9FAFA"/>
          </a:solidFill>
          <a:ln w="0" cap="flat">
            <a:solidFill>
              <a:srgbClr val="F9FAF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Freeform 7"/>
          <p:cNvSpPr>
            <a:spLocks/>
          </p:cNvSpPr>
          <p:nvPr/>
        </p:nvSpPr>
        <p:spPr bwMode="auto">
          <a:xfrm>
            <a:off x="658813" y="3433763"/>
            <a:ext cx="11431587" cy="419100"/>
          </a:xfrm>
          <a:custGeom>
            <a:avLst/>
            <a:gdLst>
              <a:gd name="T0" fmla="*/ 2147483646 w 7201"/>
              <a:gd name="T1" fmla="*/ 2147483646 h 264"/>
              <a:gd name="T2" fmla="*/ 0 w 7201"/>
              <a:gd name="T3" fmla="*/ 2147483646 h 264"/>
              <a:gd name="T4" fmla="*/ 0 w 7201"/>
              <a:gd name="T5" fmla="*/ 0 h 264"/>
              <a:gd name="T6" fmla="*/ 2147483646 w 7201"/>
              <a:gd name="T7" fmla="*/ 0 h 264"/>
              <a:gd name="T8" fmla="*/ 2147483646 w 7201"/>
              <a:gd name="T9" fmla="*/ 2147483646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1" h="264">
                <a:moveTo>
                  <a:pt x="7201" y="264"/>
                </a:moveTo>
                <a:lnTo>
                  <a:pt x="0" y="264"/>
                </a:lnTo>
                <a:lnTo>
                  <a:pt x="0" y="0"/>
                </a:lnTo>
                <a:lnTo>
                  <a:pt x="7201" y="0"/>
                </a:lnTo>
                <a:lnTo>
                  <a:pt x="7201" y="264"/>
                </a:lnTo>
                <a:close/>
              </a:path>
            </a:pathLst>
          </a:custGeom>
          <a:solidFill>
            <a:srgbClr val="F9FAFA"/>
          </a:solidFill>
          <a:ln w="0" cap="flat">
            <a:solidFill>
              <a:srgbClr val="F9FAF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Freeform 8"/>
          <p:cNvSpPr>
            <a:spLocks/>
          </p:cNvSpPr>
          <p:nvPr/>
        </p:nvSpPr>
        <p:spPr bwMode="auto">
          <a:xfrm>
            <a:off x="658813" y="4284663"/>
            <a:ext cx="11431587" cy="419100"/>
          </a:xfrm>
          <a:custGeom>
            <a:avLst/>
            <a:gdLst>
              <a:gd name="T0" fmla="*/ 2147483646 w 7201"/>
              <a:gd name="T1" fmla="*/ 2147483646 h 264"/>
              <a:gd name="T2" fmla="*/ 0 w 7201"/>
              <a:gd name="T3" fmla="*/ 2147483646 h 264"/>
              <a:gd name="T4" fmla="*/ 0 w 7201"/>
              <a:gd name="T5" fmla="*/ 0 h 264"/>
              <a:gd name="T6" fmla="*/ 2147483646 w 7201"/>
              <a:gd name="T7" fmla="*/ 0 h 264"/>
              <a:gd name="T8" fmla="*/ 2147483646 w 7201"/>
              <a:gd name="T9" fmla="*/ 2147483646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1" h="264">
                <a:moveTo>
                  <a:pt x="7201" y="264"/>
                </a:moveTo>
                <a:lnTo>
                  <a:pt x="0" y="264"/>
                </a:lnTo>
                <a:lnTo>
                  <a:pt x="0" y="0"/>
                </a:lnTo>
                <a:lnTo>
                  <a:pt x="7201" y="0"/>
                </a:lnTo>
                <a:lnTo>
                  <a:pt x="7201" y="264"/>
                </a:lnTo>
                <a:close/>
              </a:path>
            </a:pathLst>
          </a:custGeom>
          <a:solidFill>
            <a:srgbClr val="F9FAFA"/>
          </a:solidFill>
          <a:ln w="0" cap="flat">
            <a:solidFill>
              <a:srgbClr val="F9FAF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Freeform 9"/>
          <p:cNvSpPr>
            <a:spLocks/>
          </p:cNvSpPr>
          <p:nvPr/>
        </p:nvSpPr>
        <p:spPr bwMode="auto">
          <a:xfrm>
            <a:off x="658813" y="5132388"/>
            <a:ext cx="11431587" cy="419100"/>
          </a:xfrm>
          <a:custGeom>
            <a:avLst/>
            <a:gdLst>
              <a:gd name="T0" fmla="*/ 2147483646 w 7201"/>
              <a:gd name="T1" fmla="*/ 2147483646 h 264"/>
              <a:gd name="T2" fmla="*/ 0 w 7201"/>
              <a:gd name="T3" fmla="*/ 2147483646 h 264"/>
              <a:gd name="T4" fmla="*/ 0 w 7201"/>
              <a:gd name="T5" fmla="*/ 0 h 264"/>
              <a:gd name="T6" fmla="*/ 2147483646 w 7201"/>
              <a:gd name="T7" fmla="*/ 0 h 264"/>
              <a:gd name="T8" fmla="*/ 2147483646 w 7201"/>
              <a:gd name="T9" fmla="*/ 2147483646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1" h="264">
                <a:moveTo>
                  <a:pt x="7201" y="264"/>
                </a:moveTo>
                <a:lnTo>
                  <a:pt x="0" y="264"/>
                </a:lnTo>
                <a:lnTo>
                  <a:pt x="0" y="0"/>
                </a:lnTo>
                <a:lnTo>
                  <a:pt x="7201" y="0"/>
                </a:lnTo>
                <a:lnTo>
                  <a:pt x="7201" y="264"/>
                </a:lnTo>
                <a:close/>
              </a:path>
            </a:pathLst>
          </a:custGeom>
          <a:solidFill>
            <a:srgbClr val="F9FAFA"/>
          </a:solidFill>
          <a:ln w="0" cap="flat">
            <a:solidFill>
              <a:srgbClr val="F9FAF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Freeform 10"/>
          <p:cNvSpPr>
            <a:spLocks/>
          </p:cNvSpPr>
          <p:nvPr/>
        </p:nvSpPr>
        <p:spPr bwMode="auto">
          <a:xfrm>
            <a:off x="658813" y="5986463"/>
            <a:ext cx="11431587" cy="419100"/>
          </a:xfrm>
          <a:custGeom>
            <a:avLst/>
            <a:gdLst>
              <a:gd name="T0" fmla="*/ 2147483646 w 7201"/>
              <a:gd name="T1" fmla="*/ 2147483646 h 264"/>
              <a:gd name="T2" fmla="*/ 0 w 7201"/>
              <a:gd name="T3" fmla="*/ 2147483646 h 264"/>
              <a:gd name="T4" fmla="*/ 0 w 7201"/>
              <a:gd name="T5" fmla="*/ 0 h 264"/>
              <a:gd name="T6" fmla="*/ 2147483646 w 7201"/>
              <a:gd name="T7" fmla="*/ 0 h 264"/>
              <a:gd name="T8" fmla="*/ 2147483646 w 7201"/>
              <a:gd name="T9" fmla="*/ 2147483646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1" h="264">
                <a:moveTo>
                  <a:pt x="7201" y="264"/>
                </a:moveTo>
                <a:lnTo>
                  <a:pt x="0" y="264"/>
                </a:lnTo>
                <a:lnTo>
                  <a:pt x="0" y="0"/>
                </a:lnTo>
                <a:lnTo>
                  <a:pt x="7201" y="0"/>
                </a:lnTo>
                <a:lnTo>
                  <a:pt x="7201" y="264"/>
                </a:lnTo>
                <a:close/>
              </a:path>
            </a:pathLst>
          </a:custGeom>
          <a:solidFill>
            <a:srgbClr val="F9FAFA"/>
          </a:solidFill>
          <a:ln w="0" cap="flat">
            <a:solidFill>
              <a:srgbClr val="F9FAF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Text Box 11"/>
          <p:cNvSpPr txBox="1">
            <a:spLocks noChangeArrowheads="1"/>
          </p:cNvSpPr>
          <p:nvPr/>
        </p:nvSpPr>
        <p:spPr bwMode="auto">
          <a:xfrm>
            <a:off x="665163" y="458788"/>
            <a:ext cx="6580187"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3263"/>
              </a:lnSpc>
              <a:spcBef>
                <a:spcPct val="0"/>
              </a:spcBef>
              <a:buFontTx/>
              <a:buNone/>
            </a:pPr>
            <a:r>
              <a:rPr lang="en-US" altLang="zh-CN" sz="2400" b="1">
                <a:solidFill>
                  <a:srgbClr val="525AA7"/>
                </a:solidFill>
                <a:cs typeface="Arial" panose="020B0604020202020204" pitchFamily="34" charset="0"/>
                <a:sym typeface="Arial" panose="020B0604020202020204" pitchFamily="34" charset="0"/>
              </a:rPr>
              <a:t>TOP 20 ICT EXPORT DESTINATIONS FY 2020 </a:t>
            </a:r>
            <a:r>
              <a:rPr lang="en-US" altLang="zh-CN" sz="1600" b="1">
                <a:solidFill>
                  <a:srgbClr val="09B499"/>
                </a:solidFill>
                <a:cs typeface="Arial" panose="020B0604020202020204" pitchFamily="34" charset="0"/>
                <a:sym typeface="Arial" panose="020B0604020202020204" pitchFamily="34" charset="0"/>
              </a:rPr>
              <a:t>(STATE BANK OF PAKISTAN TRADE DATA (JUL 2019 – JUN 2020)</a:t>
            </a:r>
          </a:p>
        </p:txBody>
      </p:sp>
      <p:sp>
        <p:nvSpPr>
          <p:cNvPr id="9229" name="Text Box 12"/>
          <p:cNvSpPr txBox="1">
            <a:spLocks noChangeArrowheads="1"/>
          </p:cNvSpPr>
          <p:nvPr/>
        </p:nvSpPr>
        <p:spPr bwMode="auto">
          <a:xfrm>
            <a:off x="992188" y="1709738"/>
            <a:ext cx="49847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000"/>
              </a:lnSpc>
              <a:spcBef>
                <a:spcPct val="0"/>
              </a:spcBef>
              <a:buFontTx/>
              <a:buNone/>
            </a:pPr>
            <a:r>
              <a:rPr lang="en-US" altLang="zh-CN" sz="1400" b="1">
                <a:solidFill>
                  <a:srgbClr val="FFFFFF"/>
                </a:solidFill>
                <a:cs typeface="Arial" panose="020B0604020202020204" pitchFamily="34" charset="0"/>
                <a:sym typeface="Arial" panose="020B0604020202020204" pitchFamily="34" charset="0"/>
              </a:rPr>
              <a:t>Rank</a:t>
            </a:r>
          </a:p>
        </p:txBody>
      </p:sp>
      <p:sp>
        <p:nvSpPr>
          <p:cNvPr id="9230" name="Text Box 13"/>
          <p:cNvSpPr txBox="1">
            <a:spLocks noChangeArrowheads="1"/>
          </p:cNvSpPr>
          <p:nvPr/>
        </p:nvSpPr>
        <p:spPr bwMode="auto">
          <a:xfrm>
            <a:off x="2820988" y="1709738"/>
            <a:ext cx="74453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000"/>
              </a:lnSpc>
              <a:spcBef>
                <a:spcPct val="0"/>
              </a:spcBef>
              <a:buFontTx/>
              <a:buNone/>
            </a:pPr>
            <a:r>
              <a:rPr lang="en-US" altLang="zh-CN" sz="1400" b="1">
                <a:solidFill>
                  <a:srgbClr val="FFFFFF"/>
                </a:solidFill>
                <a:cs typeface="Arial" panose="020B0604020202020204" pitchFamily="34" charset="0"/>
                <a:sym typeface="Arial" panose="020B0604020202020204" pitchFamily="34" charset="0"/>
              </a:rPr>
              <a:t>Country</a:t>
            </a:r>
          </a:p>
        </p:txBody>
      </p:sp>
      <p:sp>
        <p:nvSpPr>
          <p:cNvPr id="9231" name="Text Box 14"/>
          <p:cNvSpPr txBox="1">
            <a:spLocks noChangeArrowheads="1"/>
          </p:cNvSpPr>
          <p:nvPr/>
        </p:nvSpPr>
        <p:spPr bwMode="auto">
          <a:xfrm>
            <a:off x="5106988" y="1709738"/>
            <a:ext cx="76517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000"/>
              </a:lnSpc>
              <a:spcBef>
                <a:spcPct val="0"/>
              </a:spcBef>
              <a:buFontTx/>
              <a:buNone/>
            </a:pPr>
            <a:r>
              <a:rPr lang="en-US" altLang="zh-CN" sz="1400" b="1">
                <a:solidFill>
                  <a:srgbClr val="FFFFFF"/>
                </a:solidFill>
                <a:cs typeface="Arial" panose="020B0604020202020204" pitchFamily="34" charset="0"/>
                <a:sym typeface="Arial" panose="020B0604020202020204" pitchFamily="34" charset="0"/>
              </a:rPr>
              <a:t>% Share</a:t>
            </a:r>
          </a:p>
        </p:txBody>
      </p:sp>
      <p:sp>
        <p:nvSpPr>
          <p:cNvPr id="9232" name="Text Box 15"/>
          <p:cNvSpPr txBox="1">
            <a:spLocks noChangeArrowheads="1"/>
          </p:cNvSpPr>
          <p:nvPr/>
        </p:nvSpPr>
        <p:spPr bwMode="auto">
          <a:xfrm>
            <a:off x="6935788" y="1709738"/>
            <a:ext cx="49847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000"/>
              </a:lnSpc>
              <a:spcBef>
                <a:spcPct val="0"/>
              </a:spcBef>
              <a:buFontTx/>
              <a:buNone/>
            </a:pPr>
            <a:r>
              <a:rPr lang="en-US" altLang="zh-CN" sz="1400" b="1">
                <a:solidFill>
                  <a:srgbClr val="FFFFFF"/>
                </a:solidFill>
                <a:cs typeface="Arial" panose="020B0604020202020204" pitchFamily="34" charset="0"/>
                <a:sym typeface="Arial" panose="020B0604020202020204" pitchFamily="34" charset="0"/>
              </a:rPr>
              <a:t>Rank</a:t>
            </a:r>
          </a:p>
        </p:txBody>
      </p:sp>
      <p:sp>
        <p:nvSpPr>
          <p:cNvPr id="9233" name="Text Box 16"/>
          <p:cNvSpPr txBox="1">
            <a:spLocks noChangeArrowheads="1"/>
          </p:cNvSpPr>
          <p:nvPr/>
        </p:nvSpPr>
        <p:spPr bwMode="auto">
          <a:xfrm>
            <a:off x="8815388" y="1709738"/>
            <a:ext cx="74453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000"/>
              </a:lnSpc>
              <a:spcBef>
                <a:spcPct val="0"/>
              </a:spcBef>
              <a:buFontTx/>
              <a:buNone/>
            </a:pPr>
            <a:r>
              <a:rPr lang="en-US" altLang="zh-CN" sz="1400" b="1">
                <a:solidFill>
                  <a:srgbClr val="FFFFFF"/>
                </a:solidFill>
                <a:cs typeface="Arial" panose="020B0604020202020204" pitchFamily="34" charset="0"/>
                <a:sym typeface="Arial" panose="020B0604020202020204" pitchFamily="34" charset="0"/>
              </a:rPr>
              <a:t>Country</a:t>
            </a:r>
          </a:p>
        </p:txBody>
      </p:sp>
      <p:sp>
        <p:nvSpPr>
          <p:cNvPr id="9234" name="Text Box 17"/>
          <p:cNvSpPr txBox="1">
            <a:spLocks noChangeArrowheads="1"/>
          </p:cNvSpPr>
          <p:nvPr/>
        </p:nvSpPr>
        <p:spPr bwMode="auto">
          <a:xfrm>
            <a:off x="11052175" y="1709738"/>
            <a:ext cx="76517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000"/>
              </a:lnSpc>
              <a:spcBef>
                <a:spcPct val="0"/>
              </a:spcBef>
              <a:buFontTx/>
              <a:buNone/>
            </a:pPr>
            <a:r>
              <a:rPr lang="en-US" altLang="zh-CN" sz="1400" b="1">
                <a:solidFill>
                  <a:srgbClr val="FFFFFF"/>
                </a:solidFill>
                <a:cs typeface="Arial" panose="020B0604020202020204" pitchFamily="34" charset="0"/>
                <a:sym typeface="Arial" panose="020B0604020202020204" pitchFamily="34" charset="0"/>
              </a:rPr>
              <a:t>% Share</a:t>
            </a:r>
          </a:p>
        </p:txBody>
      </p:sp>
      <p:sp>
        <p:nvSpPr>
          <p:cNvPr id="9235" name="Text Box 18"/>
          <p:cNvSpPr txBox="1">
            <a:spLocks noChangeArrowheads="1"/>
          </p:cNvSpPr>
          <p:nvPr/>
        </p:nvSpPr>
        <p:spPr bwMode="auto">
          <a:xfrm>
            <a:off x="1082675" y="2227263"/>
            <a:ext cx="261938"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913"/>
              </a:lnSpc>
              <a:spcBef>
                <a:spcPct val="0"/>
              </a:spcBef>
              <a:buFontTx/>
              <a:buNone/>
            </a:pPr>
            <a:r>
              <a:rPr lang="en-US" altLang="zh-CN" sz="1400">
                <a:solidFill>
                  <a:srgbClr val="050504"/>
                </a:solidFill>
                <a:cs typeface="Arial" panose="020B0604020202020204" pitchFamily="34" charset="0"/>
                <a:sym typeface="Arial" panose="020B0604020202020204" pitchFamily="34" charset="0"/>
              </a:rPr>
              <a:t>1</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2</a:t>
            </a:r>
          </a:p>
          <a:p>
            <a:pPr eaLnBrk="1" hangingPunct="1">
              <a:lnSpc>
                <a:spcPts val="1900"/>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3</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4</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5</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6</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7</a:t>
            </a:r>
          </a:p>
          <a:p>
            <a:pPr eaLnBrk="1" hangingPunct="1">
              <a:lnSpc>
                <a:spcPts val="1900"/>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8</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9</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10</a:t>
            </a:r>
          </a:p>
        </p:txBody>
      </p:sp>
      <p:sp>
        <p:nvSpPr>
          <p:cNvPr id="9236" name="Text Box 19"/>
          <p:cNvSpPr txBox="1">
            <a:spLocks noChangeArrowheads="1"/>
          </p:cNvSpPr>
          <p:nvPr/>
        </p:nvSpPr>
        <p:spPr bwMode="auto">
          <a:xfrm>
            <a:off x="2911475" y="2227263"/>
            <a:ext cx="1082675"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913"/>
              </a:lnSpc>
              <a:spcBef>
                <a:spcPct val="0"/>
              </a:spcBef>
              <a:buFontTx/>
              <a:buNone/>
            </a:pPr>
            <a:r>
              <a:rPr lang="en-US" altLang="zh-CN" sz="1400">
                <a:solidFill>
                  <a:srgbClr val="050504"/>
                </a:solidFill>
                <a:cs typeface="Arial" panose="020B0604020202020204" pitchFamily="34" charset="0"/>
                <a:sym typeface="Arial" panose="020B0604020202020204" pitchFamily="34" charset="0"/>
              </a:rPr>
              <a:t>U.S.A</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U.A.E</a:t>
            </a:r>
          </a:p>
          <a:p>
            <a:pPr eaLnBrk="1" hangingPunct="1">
              <a:lnSpc>
                <a:spcPts val="1900"/>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U.K</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Singapore</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Canada</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Malaysia</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Germany</a:t>
            </a:r>
          </a:p>
          <a:p>
            <a:pPr eaLnBrk="1" hangingPunct="1">
              <a:lnSpc>
                <a:spcPts val="1900"/>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China</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Ireland</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Saudi Arabia</a:t>
            </a:r>
          </a:p>
        </p:txBody>
      </p:sp>
      <p:sp>
        <p:nvSpPr>
          <p:cNvPr id="9237" name="Text Box 20"/>
          <p:cNvSpPr txBox="1">
            <a:spLocks noChangeArrowheads="1"/>
          </p:cNvSpPr>
          <p:nvPr/>
        </p:nvSpPr>
        <p:spPr bwMode="auto">
          <a:xfrm>
            <a:off x="5199063" y="2227263"/>
            <a:ext cx="4679950" cy="416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913"/>
              </a:lnSpc>
              <a:spcBef>
                <a:spcPct val="0"/>
              </a:spcBef>
              <a:buFontTx/>
              <a:buNone/>
            </a:pPr>
            <a:r>
              <a:rPr lang="en-US" altLang="zh-CN" sz="1400">
                <a:solidFill>
                  <a:srgbClr val="050504"/>
                </a:solidFill>
                <a:cs typeface="Arial" panose="020B0604020202020204" pitchFamily="34" charset="0"/>
                <a:sym typeface="Arial" panose="020B0604020202020204" pitchFamily="34" charset="0"/>
              </a:rPr>
              <a:t>57.56 		11 		Norway</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8.85 		12 		Netherlands</a:t>
            </a:r>
          </a:p>
          <a:p>
            <a:pPr eaLnBrk="1" hangingPunct="1">
              <a:lnSpc>
                <a:spcPts val="1900"/>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7.73 		13		 Australia</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3.53 		14 		Bahrain</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2.83 		15 		Sweden</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2.15 		16 		Japan</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1.97 		17 		Switzerland</a:t>
            </a:r>
          </a:p>
          <a:p>
            <a:pPr eaLnBrk="1" hangingPunct="1">
              <a:lnSpc>
                <a:spcPts val="1900"/>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1.97 		18 		Denmark</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1.88 		19 		Indonesia</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1.26 		20 		Qatar</a:t>
            </a:r>
          </a:p>
        </p:txBody>
      </p:sp>
      <p:sp>
        <p:nvSpPr>
          <p:cNvPr id="9238" name="Text Box 21"/>
          <p:cNvSpPr txBox="1">
            <a:spLocks noChangeArrowheads="1"/>
          </p:cNvSpPr>
          <p:nvPr/>
        </p:nvSpPr>
        <p:spPr bwMode="auto">
          <a:xfrm>
            <a:off x="11142663" y="2227263"/>
            <a:ext cx="409575"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1913"/>
              </a:lnSpc>
              <a:spcBef>
                <a:spcPct val="0"/>
              </a:spcBef>
              <a:buFontTx/>
              <a:buNone/>
            </a:pPr>
            <a:r>
              <a:rPr lang="en-US" altLang="zh-CN" sz="1400">
                <a:solidFill>
                  <a:srgbClr val="050504"/>
                </a:solidFill>
                <a:cs typeface="Arial" panose="020B0604020202020204" pitchFamily="34" charset="0"/>
                <a:sym typeface="Arial" panose="020B0604020202020204" pitchFamily="34" charset="0"/>
              </a:rPr>
              <a:t>1.14</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1.09</a:t>
            </a:r>
          </a:p>
          <a:p>
            <a:pPr eaLnBrk="1" hangingPunct="1">
              <a:lnSpc>
                <a:spcPts val="1900"/>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1.14</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1.14</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1.14</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1.14</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1.14</a:t>
            </a:r>
          </a:p>
          <a:p>
            <a:pPr eaLnBrk="1" hangingPunct="1">
              <a:lnSpc>
                <a:spcPts val="1900"/>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1.14</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1.14</a:t>
            </a:r>
          </a:p>
          <a:p>
            <a:pPr eaLnBrk="1" hangingPunct="1">
              <a:lnSpc>
                <a:spcPts val="1913"/>
              </a:lnSpc>
              <a:spcBef>
                <a:spcPts val="1450"/>
              </a:spcBef>
              <a:buFontTx/>
              <a:buNone/>
            </a:pPr>
            <a:r>
              <a:rPr lang="en-US" altLang="zh-CN" sz="1400">
                <a:solidFill>
                  <a:srgbClr val="050504"/>
                </a:solidFill>
                <a:cs typeface="Arial" panose="020B0604020202020204" pitchFamily="34" charset="0"/>
                <a:sym typeface="Arial" panose="020B0604020202020204" pitchFamily="34" charset="0"/>
              </a:rPr>
              <a:t>1.14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
          <p:cNvSpPr>
            <a:spLocks/>
          </p:cNvSpPr>
          <p:nvPr/>
        </p:nvSpPr>
        <p:spPr bwMode="auto">
          <a:xfrm>
            <a:off x="0" y="0"/>
            <a:ext cx="12725400" cy="7150100"/>
          </a:xfrm>
          <a:custGeom>
            <a:avLst/>
            <a:gdLst>
              <a:gd name="T0" fmla="*/ 0 w 8016"/>
              <a:gd name="T1" fmla="*/ 2147483646 h 4504"/>
              <a:gd name="T2" fmla="*/ 2147483646 w 8016"/>
              <a:gd name="T3" fmla="*/ 2147483646 h 4504"/>
              <a:gd name="T4" fmla="*/ 2147483646 w 8016"/>
              <a:gd name="T5" fmla="*/ 0 h 4504"/>
              <a:gd name="T6" fmla="*/ 0 w 8016"/>
              <a:gd name="T7" fmla="*/ 0 h 4504"/>
              <a:gd name="T8" fmla="*/ 0 w 8016"/>
              <a:gd name="T9" fmla="*/ 2147483646 h 4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16" h="4504">
                <a:moveTo>
                  <a:pt x="0" y="4504"/>
                </a:moveTo>
                <a:lnTo>
                  <a:pt x="8016" y="4504"/>
                </a:lnTo>
                <a:lnTo>
                  <a:pt x="8016" y="0"/>
                </a:lnTo>
                <a:lnTo>
                  <a:pt x="0" y="0"/>
                </a:lnTo>
                <a:lnTo>
                  <a:pt x="0" y="4504"/>
                </a:lnTo>
                <a:close/>
              </a:path>
            </a:pathLst>
          </a:custGeom>
          <a:solidFill>
            <a:srgbClr val="FFFFFF"/>
          </a:solidFill>
          <a:ln w="0" cap="flat">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243" name="Picture 2"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438" y="284163"/>
            <a:ext cx="8794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8850" y="279400"/>
            <a:ext cx="942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Freeform 4"/>
          <p:cNvSpPr>
            <a:spLocks/>
          </p:cNvSpPr>
          <p:nvPr/>
        </p:nvSpPr>
        <p:spPr bwMode="auto">
          <a:xfrm>
            <a:off x="4291013" y="677863"/>
            <a:ext cx="5424487" cy="38100"/>
          </a:xfrm>
          <a:custGeom>
            <a:avLst/>
            <a:gdLst>
              <a:gd name="T0" fmla="*/ 2147483646 w 3417"/>
              <a:gd name="T1" fmla="*/ 2147483646 h 24"/>
              <a:gd name="T2" fmla="*/ 0 w 3417"/>
              <a:gd name="T3" fmla="*/ 2147483646 h 24"/>
              <a:gd name="T4" fmla="*/ 0 w 3417"/>
              <a:gd name="T5" fmla="*/ 0 h 24"/>
              <a:gd name="T6" fmla="*/ 2147483646 w 3417"/>
              <a:gd name="T7" fmla="*/ 0 h 24"/>
              <a:gd name="T8" fmla="*/ 2147483646 w 3417"/>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7" h="24">
                <a:moveTo>
                  <a:pt x="3417" y="24"/>
                </a:moveTo>
                <a:lnTo>
                  <a:pt x="0" y="24"/>
                </a:lnTo>
                <a:lnTo>
                  <a:pt x="0" y="0"/>
                </a:lnTo>
                <a:lnTo>
                  <a:pt x="3417" y="0"/>
                </a:lnTo>
                <a:lnTo>
                  <a:pt x="3417" y="24"/>
                </a:lnTo>
                <a:close/>
              </a:path>
            </a:pathLst>
          </a:custGeom>
          <a:solidFill>
            <a:srgbClr val="AFB0B0"/>
          </a:solidFill>
          <a:ln w="0" cap="flat">
            <a:solidFill>
              <a:srgbClr val="AFB0B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Freeform 5"/>
          <p:cNvSpPr>
            <a:spLocks/>
          </p:cNvSpPr>
          <p:nvPr/>
        </p:nvSpPr>
        <p:spPr bwMode="auto">
          <a:xfrm>
            <a:off x="566738" y="1616075"/>
            <a:ext cx="477837" cy="463550"/>
          </a:xfrm>
          <a:custGeom>
            <a:avLst/>
            <a:gdLst>
              <a:gd name="T0" fmla="*/ 2147483646 w 301"/>
              <a:gd name="T1" fmla="*/ 2147483646 h 292"/>
              <a:gd name="T2" fmla="*/ 2147483646 w 301"/>
              <a:gd name="T3" fmla="*/ 2147483646 h 292"/>
              <a:gd name="T4" fmla="*/ 2147483646 w 301"/>
              <a:gd name="T5" fmla="*/ 2147483646 h 292"/>
              <a:gd name="T6" fmla="*/ 2147483646 w 301"/>
              <a:gd name="T7" fmla="*/ 2147483646 h 292"/>
              <a:gd name="T8" fmla="*/ 2147483646 w 301"/>
              <a:gd name="T9" fmla="*/ 2147483646 h 292"/>
              <a:gd name="T10" fmla="*/ 2147483646 w 301"/>
              <a:gd name="T11" fmla="*/ 2147483646 h 292"/>
              <a:gd name="T12" fmla="*/ 2147483646 w 301"/>
              <a:gd name="T13" fmla="*/ 2147483646 h 292"/>
              <a:gd name="T14" fmla="*/ 2147483646 w 301"/>
              <a:gd name="T15" fmla="*/ 2147483646 h 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2">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7" name="Freeform 6"/>
          <p:cNvSpPr>
            <a:spLocks/>
          </p:cNvSpPr>
          <p:nvPr/>
        </p:nvSpPr>
        <p:spPr bwMode="auto">
          <a:xfrm>
            <a:off x="566738" y="2262188"/>
            <a:ext cx="477837" cy="465137"/>
          </a:xfrm>
          <a:custGeom>
            <a:avLst/>
            <a:gdLst>
              <a:gd name="T0" fmla="*/ 2147483646 w 301"/>
              <a:gd name="T1" fmla="*/ 2147483646 h 293"/>
              <a:gd name="T2" fmla="*/ 2147483646 w 301"/>
              <a:gd name="T3" fmla="*/ 2147483646 h 293"/>
              <a:gd name="T4" fmla="*/ 2147483646 w 301"/>
              <a:gd name="T5" fmla="*/ 2147483646 h 293"/>
              <a:gd name="T6" fmla="*/ 2147483646 w 301"/>
              <a:gd name="T7" fmla="*/ 2147483646 h 293"/>
              <a:gd name="T8" fmla="*/ 2147483646 w 301"/>
              <a:gd name="T9" fmla="*/ 2147483646 h 293"/>
              <a:gd name="T10" fmla="*/ 2147483646 w 301"/>
              <a:gd name="T11" fmla="*/ 2147483646 h 293"/>
              <a:gd name="T12" fmla="*/ 2147483646 w 301"/>
              <a:gd name="T13" fmla="*/ 2147483646 h 293"/>
              <a:gd name="T14" fmla="*/ 2147483646 w 301"/>
              <a:gd name="T15" fmla="*/ 2147483646 h 2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3">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Freeform 7"/>
          <p:cNvSpPr>
            <a:spLocks/>
          </p:cNvSpPr>
          <p:nvPr/>
        </p:nvSpPr>
        <p:spPr bwMode="auto">
          <a:xfrm>
            <a:off x="566738" y="2909888"/>
            <a:ext cx="477837" cy="465137"/>
          </a:xfrm>
          <a:custGeom>
            <a:avLst/>
            <a:gdLst>
              <a:gd name="T0" fmla="*/ 2147483646 w 301"/>
              <a:gd name="T1" fmla="*/ 2147483646 h 293"/>
              <a:gd name="T2" fmla="*/ 2147483646 w 301"/>
              <a:gd name="T3" fmla="*/ 2147483646 h 293"/>
              <a:gd name="T4" fmla="*/ 2147483646 w 301"/>
              <a:gd name="T5" fmla="*/ 2147483646 h 293"/>
              <a:gd name="T6" fmla="*/ 2147483646 w 301"/>
              <a:gd name="T7" fmla="*/ 2147483646 h 293"/>
              <a:gd name="T8" fmla="*/ 2147483646 w 301"/>
              <a:gd name="T9" fmla="*/ 2147483646 h 293"/>
              <a:gd name="T10" fmla="*/ 2147483646 w 301"/>
              <a:gd name="T11" fmla="*/ 2147483646 h 293"/>
              <a:gd name="T12" fmla="*/ 2147483646 w 301"/>
              <a:gd name="T13" fmla="*/ 2147483646 h 293"/>
              <a:gd name="T14" fmla="*/ 2147483646 w 301"/>
              <a:gd name="T15" fmla="*/ 2147483646 h 2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3">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Freeform 8"/>
          <p:cNvSpPr>
            <a:spLocks/>
          </p:cNvSpPr>
          <p:nvPr/>
        </p:nvSpPr>
        <p:spPr bwMode="auto">
          <a:xfrm>
            <a:off x="566738" y="3557588"/>
            <a:ext cx="477837" cy="465137"/>
          </a:xfrm>
          <a:custGeom>
            <a:avLst/>
            <a:gdLst>
              <a:gd name="T0" fmla="*/ 2147483646 w 301"/>
              <a:gd name="T1" fmla="*/ 2147483646 h 293"/>
              <a:gd name="T2" fmla="*/ 2147483646 w 301"/>
              <a:gd name="T3" fmla="*/ 2147483646 h 293"/>
              <a:gd name="T4" fmla="*/ 2147483646 w 301"/>
              <a:gd name="T5" fmla="*/ 2147483646 h 293"/>
              <a:gd name="T6" fmla="*/ 2147483646 w 301"/>
              <a:gd name="T7" fmla="*/ 2147483646 h 293"/>
              <a:gd name="T8" fmla="*/ 2147483646 w 301"/>
              <a:gd name="T9" fmla="*/ 2147483646 h 293"/>
              <a:gd name="T10" fmla="*/ 2147483646 w 301"/>
              <a:gd name="T11" fmla="*/ 2147483646 h 293"/>
              <a:gd name="T12" fmla="*/ 2147483646 w 301"/>
              <a:gd name="T13" fmla="*/ 2147483646 h 293"/>
              <a:gd name="T14" fmla="*/ 2147483646 w 301"/>
              <a:gd name="T15" fmla="*/ 2147483646 h 2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3">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Freeform 9"/>
          <p:cNvSpPr>
            <a:spLocks/>
          </p:cNvSpPr>
          <p:nvPr/>
        </p:nvSpPr>
        <p:spPr bwMode="auto">
          <a:xfrm>
            <a:off x="566738" y="4205288"/>
            <a:ext cx="477837" cy="463550"/>
          </a:xfrm>
          <a:custGeom>
            <a:avLst/>
            <a:gdLst>
              <a:gd name="T0" fmla="*/ 2147483646 w 301"/>
              <a:gd name="T1" fmla="*/ 2147483646 h 292"/>
              <a:gd name="T2" fmla="*/ 2147483646 w 301"/>
              <a:gd name="T3" fmla="*/ 2147483646 h 292"/>
              <a:gd name="T4" fmla="*/ 2147483646 w 301"/>
              <a:gd name="T5" fmla="*/ 2147483646 h 292"/>
              <a:gd name="T6" fmla="*/ 2147483646 w 301"/>
              <a:gd name="T7" fmla="*/ 2147483646 h 292"/>
              <a:gd name="T8" fmla="*/ 2147483646 w 301"/>
              <a:gd name="T9" fmla="*/ 2147483646 h 292"/>
              <a:gd name="T10" fmla="*/ 2147483646 w 301"/>
              <a:gd name="T11" fmla="*/ 2147483646 h 292"/>
              <a:gd name="T12" fmla="*/ 2147483646 w 301"/>
              <a:gd name="T13" fmla="*/ 2147483646 h 292"/>
              <a:gd name="T14" fmla="*/ 2147483646 w 301"/>
              <a:gd name="T15" fmla="*/ 2147483646 h 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2">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Freeform 10"/>
          <p:cNvSpPr>
            <a:spLocks/>
          </p:cNvSpPr>
          <p:nvPr/>
        </p:nvSpPr>
        <p:spPr bwMode="auto">
          <a:xfrm>
            <a:off x="566738" y="4851400"/>
            <a:ext cx="477837" cy="465138"/>
          </a:xfrm>
          <a:custGeom>
            <a:avLst/>
            <a:gdLst>
              <a:gd name="T0" fmla="*/ 2147483646 w 301"/>
              <a:gd name="T1" fmla="*/ 2147483646 h 293"/>
              <a:gd name="T2" fmla="*/ 2147483646 w 301"/>
              <a:gd name="T3" fmla="*/ 2147483646 h 293"/>
              <a:gd name="T4" fmla="*/ 2147483646 w 301"/>
              <a:gd name="T5" fmla="*/ 2147483646 h 293"/>
              <a:gd name="T6" fmla="*/ 2147483646 w 301"/>
              <a:gd name="T7" fmla="*/ 2147483646 h 293"/>
              <a:gd name="T8" fmla="*/ 2147483646 w 301"/>
              <a:gd name="T9" fmla="*/ 2147483646 h 293"/>
              <a:gd name="T10" fmla="*/ 2147483646 w 301"/>
              <a:gd name="T11" fmla="*/ 2147483646 h 293"/>
              <a:gd name="T12" fmla="*/ 2147483646 w 301"/>
              <a:gd name="T13" fmla="*/ 2147483646 h 293"/>
              <a:gd name="T14" fmla="*/ 2147483646 w 301"/>
              <a:gd name="T15" fmla="*/ 2147483646 h 2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3">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Freeform 11"/>
          <p:cNvSpPr>
            <a:spLocks/>
          </p:cNvSpPr>
          <p:nvPr/>
        </p:nvSpPr>
        <p:spPr bwMode="auto">
          <a:xfrm>
            <a:off x="566738" y="5499100"/>
            <a:ext cx="477837" cy="465138"/>
          </a:xfrm>
          <a:custGeom>
            <a:avLst/>
            <a:gdLst>
              <a:gd name="T0" fmla="*/ 2147483646 w 301"/>
              <a:gd name="T1" fmla="*/ 2147483646 h 293"/>
              <a:gd name="T2" fmla="*/ 2147483646 w 301"/>
              <a:gd name="T3" fmla="*/ 2147483646 h 293"/>
              <a:gd name="T4" fmla="*/ 2147483646 w 301"/>
              <a:gd name="T5" fmla="*/ 2147483646 h 293"/>
              <a:gd name="T6" fmla="*/ 2147483646 w 301"/>
              <a:gd name="T7" fmla="*/ 2147483646 h 293"/>
              <a:gd name="T8" fmla="*/ 2147483646 w 301"/>
              <a:gd name="T9" fmla="*/ 2147483646 h 293"/>
              <a:gd name="T10" fmla="*/ 2147483646 w 301"/>
              <a:gd name="T11" fmla="*/ 2147483646 h 293"/>
              <a:gd name="T12" fmla="*/ 2147483646 w 301"/>
              <a:gd name="T13" fmla="*/ 2147483646 h 293"/>
              <a:gd name="T14" fmla="*/ 2147483646 w 301"/>
              <a:gd name="T15" fmla="*/ 2147483646 h 2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3">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Freeform 12"/>
          <p:cNvSpPr>
            <a:spLocks/>
          </p:cNvSpPr>
          <p:nvPr/>
        </p:nvSpPr>
        <p:spPr bwMode="auto">
          <a:xfrm>
            <a:off x="566738" y="6146800"/>
            <a:ext cx="477837" cy="465138"/>
          </a:xfrm>
          <a:custGeom>
            <a:avLst/>
            <a:gdLst>
              <a:gd name="T0" fmla="*/ 2147483646 w 301"/>
              <a:gd name="T1" fmla="*/ 2147483646 h 293"/>
              <a:gd name="T2" fmla="*/ 2147483646 w 301"/>
              <a:gd name="T3" fmla="*/ 2147483646 h 293"/>
              <a:gd name="T4" fmla="*/ 2147483646 w 301"/>
              <a:gd name="T5" fmla="*/ 2147483646 h 293"/>
              <a:gd name="T6" fmla="*/ 2147483646 w 301"/>
              <a:gd name="T7" fmla="*/ 2147483646 h 293"/>
              <a:gd name="T8" fmla="*/ 2147483646 w 301"/>
              <a:gd name="T9" fmla="*/ 2147483646 h 293"/>
              <a:gd name="T10" fmla="*/ 2147483646 w 301"/>
              <a:gd name="T11" fmla="*/ 2147483646 h 293"/>
              <a:gd name="T12" fmla="*/ 2147483646 w 301"/>
              <a:gd name="T13" fmla="*/ 2147483646 h 293"/>
              <a:gd name="T14" fmla="*/ 2147483646 w 301"/>
              <a:gd name="T15" fmla="*/ 2147483646 h 2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3">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Freeform 13"/>
          <p:cNvSpPr>
            <a:spLocks/>
          </p:cNvSpPr>
          <p:nvPr/>
        </p:nvSpPr>
        <p:spPr bwMode="auto">
          <a:xfrm>
            <a:off x="6356350" y="1616075"/>
            <a:ext cx="477838" cy="463550"/>
          </a:xfrm>
          <a:custGeom>
            <a:avLst/>
            <a:gdLst>
              <a:gd name="T0" fmla="*/ 2147483646 w 301"/>
              <a:gd name="T1" fmla="*/ 2147483646 h 292"/>
              <a:gd name="T2" fmla="*/ 2147483646 w 301"/>
              <a:gd name="T3" fmla="*/ 2147483646 h 292"/>
              <a:gd name="T4" fmla="*/ 2147483646 w 301"/>
              <a:gd name="T5" fmla="*/ 2147483646 h 292"/>
              <a:gd name="T6" fmla="*/ 2147483646 w 301"/>
              <a:gd name="T7" fmla="*/ 2147483646 h 292"/>
              <a:gd name="T8" fmla="*/ 2147483646 w 301"/>
              <a:gd name="T9" fmla="*/ 2147483646 h 292"/>
              <a:gd name="T10" fmla="*/ 2147483646 w 301"/>
              <a:gd name="T11" fmla="*/ 2147483646 h 292"/>
              <a:gd name="T12" fmla="*/ 2147483646 w 301"/>
              <a:gd name="T13" fmla="*/ 2147483646 h 292"/>
              <a:gd name="T14" fmla="*/ 2147483646 w 301"/>
              <a:gd name="T15" fmla="*/ 2147483646 h 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2">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Freeform 14"/>
          <p:cNvSpPr>
            <a:spLocks/>
          </p:cNvSpPr>
          <p:nvPr/>
        </p:nvSpPr>
        <p:spPr bwMode="auto">
          <a:xfrm>
            <a:off x="6356350" y="2262188"/>
            <a:ext cx="477838" cy="465137"/>
          </a:xfrm>
          <a:custGeom>
            <a:avLst/>
            <a:gdLst>
              <a:gd name="T0" fmla="*/ 2147483646 w 301"/>
              <a:gd name="T1" fmla="*/ 2147483646 h 293"/>
              <a:gd name="T2" fmla="*/ 2147483646 w 301"/>
              <a:gd name="T3" fmla="*/ 2147483646 h 293"/>
              <a:gd name="T4" fmla="*/ 2147483646 w 301"/>
              <a:gd name="T5" fmla="*/ 2147483646 h 293"/>
              <a:gd name="T6" fmla="*/ 2147483646 w 301"/>
              <a:gd name="T7" fmla="*/ 2147483646 h 293"/>
              <a:gd name="T8" fmla="*/ 2147483646 w 301"/>
              <a:gd name="T9" fmla="*/ 2147483646 h 293"/>
              <a:gd name="T10" fmla="*/ 2147483646 w 301"/>
              <a:gd name="T11" fmla="*/ 2147483646 h 293"/>
              <a:gd name="T12" fmla="*/ 2147483646 w 301"/>
              <a:gd name="T13" fmla="*/ 2147483646 h 293"/>
              <a:gd name="T14" fmla="*/ 2147483646 w 301"/>
              <a:gd name="T15" fmla="*/ 2147483646 h 2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3">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Freeform 15"/>
          <p:cNvSpPr>
            <a:spLocks/>
          </p:cNvSpPr>
          <p:nvPr/>
        </p:nvSpPr>
        <p:spPr bwMode="auto">
          <a:xfrm>
            <a:off x="6356350" y="2909888"/>
            <a:ext cx="477838" cy="465137"/>
          </a:xfrm>
          <a:custGeom>
            <a:avLst/>
            <a:gdLst>
              <a:gd name="T0" fmla="*/ 2147483646 w 301"/>
              <a:gd name="T1" fmla="*/ 2147483646 h 293"/>
              <a:gd name="T2" fmla="*/ 2147483646 w 301"/>
              <a:gd name="T3" fmla="*/ 2147483646 h 293"/>
              <a:gd name="T4" fmla="*/ 2147483646 w 301"/>
              <a:gd name="T5" fmla="*/ 2147483646 h 293"/>
              <a:gd name="T6" fmla="*/ 2147483646 w 301"/>
              <a:gd name="T7" fmla="*/ 2147483646 h 293"/>
              <a:gd name="T8" fmla="*/ 2147483646 w 301"/>
              <a:gd name="T9" fmla="*/ 2147483646 h 293"/>
              <a:gd name="T10" fmla="*/ 2147483646 w 301"/>
              <a:gd name="T11" fmla="*/ 2147483646 h 293"/>
              <a:gd name="T12" fmla="*/ 2147483646 w 301"/>
              <a:gd name="T13" fmla="*/ 2147483646 h 293"/>
              <a:gd name="T14" fmla="*/ 2147483646 w 301"/>
              <a:gd name="T15" fmla="*/ 2147483646 h 2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3">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Freeform 16"/>
          <p:cNvSpPr>
            <a:spLocks/>
          </p:cNvSpPr>
          <p:nvPr/>
        </p:nvSpPr>
        <p:spPr bwMode="auto">
          <a:xfrm>
            <a:off x="6356350" y="3557588"/>
            <a:ext cx="477838" cy="465137"/>
          </a:xfrm>
          <a:custGeom>
            <a:avLst/>
            <a:gdLst>
              <a:gd name="T0" fmla="*/ 2147483646 w 301"/>
              <a:gd name="T1" fmla="*/ 2147483646 h 293"/>
              <a:gd name="T2" fmla="*/ 2147483646 w 301"/>
              <a:gd name="T3" fmla="*/ 2147483646 h 293"/>
              <a:gd name="T4" fmla="*/ 2147483646 w 301"/>
              <a:gd name="T5" fmla="*/ 2147483646 h 293"/>
              <a:gd name="T6" fmla="*/ 2147483646 w 301"/>
              <a:gd name="T7" fmla="*/ 2147483646 h 293"/>
              <a:gd name="T8" fmla="*/ 2147483646 w 301"/>
              <a:gd name="T9" fmla="*/ 2147483646 h 293"/>
              <a:gd name="T10" fmla="*/ 2147483646 w 301"/>
              <a:gd name="T11" fmla="*/ 2147483646 h 293"/>
              <a:gd name="T12" fmla="*/ 2147483646 w 301"/>
              <a:gd name="T13" fmla="*/ 2147483646 h 293"/>
              <a:gd name="T14" fmla="*/ 2147483646 w 301"/>
              <a:gd name="T15" fmla="*/ 2147483646 h 2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3">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Freeform 17"/>
          <p:cNvSpPr>
            <a:spLocks/>
          </p:cNvSpPr>
          <p:nvPr/>
        </p:nvSpPr>
        <p:spPr bwMode="auto">
          <a:xfrm>
            <a:off x="6356350" y="4205288"/>
            <a:ext cx="477838" cy="463550"/>
          </a:xfrm>
          <a:custGeom>
            <a:avLst/>
            <a:gdLst>
              <a:gd name="T0" fmla="*/ 2147483646 w 301"/>
              <a:gd name="T1" fmla="*/ 2147483646 h 292"/>
              <a:gd name="T2" fmla="*/ 2147483646 w 301"/>
              <a:gd name="T3" fmla="*/ 2147483646 h 292"/>
              <a:gd name="T4" fmla="*/ 2147483646 w 301"/>
              <a:gd name="T5" fmla="*/ 2147483646 h 292"/>
              <a:gd name="T6" fmla="*/ 2147483646 w 301"/>
              <a:gd name="T7" fmla="*/ 2147483646 h 292"/>
              <a:gd name="T8" fmla="*/ 2147483646 w 301"/>
              <a:gd name="T9" fmla="*/ 2147483646 h 292"/>
              <a:gd name="T10" fmla="*/ 2147483646 w 301"/>
              <a:gd name="T11" fmla="*/ 2147483646 h 292"/>
              <a:gd name="T12" fmla="*/ 2147483646 w 301"/>
              <a:gd name="T13" fmla="*/ 2147483646 h 292"/>
              <a:gd name="T14" fmla="*/ 2147483646 w 301"/>
              <a:gd name="T15" fmla="*/ 2147483646 h 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2">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Freeform 18"/>
          <p:cNvSpPr>
            <a:spLocks/>
          </p:cNvSpPr>
          <p:nvPr/>
        </p:nvSpPr>
        <p:spPr bwMode="auto">
          <a:xfrm>
            <a:off x="6356350" y="4851400"/>
            <a:ext cx="477838" cy="465138"/>
          </a:xfrm>
          <a:custGeom>
            <a:avLst/>
            <a:gdLst>
              <a:gd name="T0" fmla="*/ 2147483646 w 301"/>
              <a:gd name="T1" fmla="*/ 2147483646 h 293"/>
              <a:gd name="T2" fmla="*/ 2147483646 w 301"/>
              <a:gd name="T3" fmla="*/ 2147483646 h 293"/>
              <a:gd name="T4" fmla="*/ 2147483646 w 301"/>
              <a:gd name="T5" fmla="*/ 2147483646 h 293"/>
              <a:gd name="T6" fmla="*/ 2147483646 w 301"/>
              <a:gd name="T7" fmla="*/ 2147483646 h 293"/>
              <a:gd name="T8" fmla="*/ 2147483646 w 301"/>
              <a:gd name="T9" fmla="*/ 2147483646 h 293"/>
              <a:gd name="T10" fmla="*/ 2147483646 w 301"/>
              <a:gd name="T11" fmla="*/ 2147483646 h 293"/>
              <a:gd name="T12" fmla="*/ 2147483646 w 301"/>
              <a:gd name="T13" fmla="*/ 2147483646 h 293"/>
              <a:gd name="T14" fmla="*/ 2147483646 w 301"/>
              <a:gd name="T15" fmla="*/ 2147483646 h 2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3">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Freeform 19"/>
          <p:cNvSpPr>
            <a:spLocks/>
          </p:cNvSpPr>
          <p:nvPr/>
        </p:nvSpPr>
        <p:spPr bwMode="auto">
          <a:xfrm>
            <a:off x="6356350" y="5499100"/>
            <a:ext cx="477838" cy="465138"/>
          </a:xfrm>
          <a:custGeom>
            <a:avLst/>
            <a:gdLst>
              <a:gd name="T0" fmla="*/ 2147483646 w 301"/>
              <a:gd name="T1" fmla="*/ 2147483646 h 293"/>
              <a:gd name="T2" fmla="*/ 2147483646 w 301"/>
              <a:gd name="T3" fmla="*/ 2147483646 h 293"/>
              <a:gd name="T4" fmla="*/ 2147483646 w 301"/>
              <a:gd name="T5" fmla="*/ 2147483646 h 293"/>
              <a:gd name="T6" fmla="*/ 2147483646 w 301"/>
              <a:gd name="T7" fmla="*/ 2147483646 h 293"/>
              <a:gd name="T8" fmla="*/ 2147483646 w 301"/>
              <a:gd name="T9" fmla="*/ 2147483646 h 293"/>
              <a:gd name="T10" fmla="*/ 2147483646 w 301"/>
              <a:gd name="T11" fmla="*/ 2147483646 h 293"/>
              <a:gd name="T12" fmla="*/ 2147483646 w 301"/>
              <a:gd name="T13" fmla="*/ 2147483646 h 293"/>
              <a:gd name="T14" fmla="*/ 2147483646 w 301"/>
              <a:gd name="T15" fmla="*/ 2147483646 h 2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3">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1" name="Freeform 20"/>
          <p:cNvSpPr>
            <a:spLocks/>
          </p:cNvSpPr>
          <p:nvPr/>
        </p:nvSpPr>
        <p:spPr bwMode="auto">
          <a:xfrm>
            <a:off x="6356350" y="6146800"/>
            <a:ext cx="477838" cy="465138"/>
          </a:xfrm>
          <a:custGeom>
            <a:avLst/>
            <a:gdLst>
              <a:gd name="T0" fmla="*/ 2147483646 w 301"/>
              <a:gd name="T1" fmla="*/ 2147483646 h 293"/>
              <a:gd name="T2" fmla="*/ 2147483646 w 301"/>
              <a:gd name="T3" fmla="*/ 2147483646 h 293"/>
              <a:gd name="T4" fmla="*/ 2147483646 w 301"/>
              <a:gd name="T5" fmla="*/ 2147483646 h 293"/>
              <a:gd name="T6" fmla="*/ 2147483646 w 301"/>
              <a:gd name="T7" fmla="*/ 2147483646 h 293"/>
              <a:gd name="T8" fmla="*/ 2147483646 w 301"/>
              <a:gd name="T9" fmla="*/ 2147483646 h 293"/>
              <a:gd name="T10" fmla="*/ 2147483646 w 301"/>
              <a:gd name="T11" fmla="*/ 2147483646 h 293"/>
              <a:gd name="T12" fmla="*/ 2147483646 w 301"/>
              <a:gd name="T13" fmla="*/ 2147483646 h 293"/>
              <a:gd name="T14" fmla="*/ 2147483646 w 301"/>
              <a:gd name="T15" fmla="*/ 2147483646 h 2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93">
                <a:moveTo>
                  <a:pt x="301" y="147"/>
                </a:moveTo>
                <a:lnTo>
                  <a:pt x="273" y="125"/>
                </a:lnTo>
                <a:cubicBezTo>
                  <a:pt x="271" y="112"/>
                  <a:pt x="266" y="100"/>
                  <a:pt x="260" y="88"/>
                </a:cubicBezTo>
                <a:cubicBezTo>
                  <a:pt x="228" y="25"/>
                  <a:pt x="151" y="0"/>
                  <a:pt x="88" y="32"/>
                </a:cubicBezTo>
                <a:cubicBezTo>
                  <a:pt x="25" y="65"/>
                  <a:pt x="0" y="142"/>
                  <a:pt x="32" y="205"/>
                </a:cubicBezTo>
                <a:cubicBezTo>
                  <a:pt x="65" y="268"/>
                  <a:pt x="142" y="293"/>
                  <a:pt x="205" y="260"/>
                </a:cubicBezTo>
                <a:cubicBezTo>
                  <a:pt x="243" y="241"/>
                  <a:pt x="267" y="205"/>
                  <a:pt x="273" y="166"/>
                </a:cubicBezTo>
                <a:lnTo>
                  <a:pt x="301" y="147"/>
                </a:lnTo>
                <a:close/>
              </a:path>
            </a:pathLst>
          </a:custGeom>
          <a:solidFill>
            <a:srgbClr val="09B499"/>
          </a:solidFill>
          <a:ln w="0" cap="flat">
            <a:solidFill>
              <a:srgbClr val="09B4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2" name="Text Box 21"/>
          <p:cNvSpPr txBox="1">
            <a:spLocks noChangeArrowheads="1"/>
          </p:cNvSpPr>
          <p:nvPr/>
        </p:nvSpPr>
        <p:spPr bwMode="auto">
          <a:xfrm>
            <a:off x="563563" y="458788"/>
            <a:ext cx="34353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3438"/>
              </a:lnSpc>
              <a:spcBef>
                <a:spcPct val="0"/>
              </a:spcBef>
              <a:buFontTx/>
              <a:buNone/>
            </a:pPr>
            <a:r>
              <a:rPr lang="en-US" altLang="zh-CN" sz="2400" b="1">
                <a:solidFill>
                  <a:srgbClr val="525AA7"/>
                </a:solidFill>
                <a:cs typeface="Arial" panose="020B0604020202020204" pitchFamily="34" charset="0"/>
                <a:sym typeface="Arial" panose="020B0604020202020204" pitchFamily="34" charset="0"/>
              </a:rPr>
              <a:t>AREAS OF EXPERTISE</a:t>
            </a:r>
          </a:p>
          <a:p>
            <a:pPr eaLnBrk="1" hangingPunct="1">
              <a:lnSpc>
                <a:spcPts val="2300"/>
              </a:lnSpc>
              <a:spcBef>
                <a:spcPts val="813"/>
              </a:spcBef>
              <a:buFontTx/>
              <a:buNone/>
            </a:pPr>
            <a:r>
              <a:rPr lang="en-US" altLang="zh-CN" sz="1600" b="1">
                <a:solidFill>
                  <a:srgbClr val="09B499"/>
                </a:solidFill>
                <a:cs typeface="Arial" panose="020B0604020202020204" pitchFamily="34" charset="0"/>
                <a:sym typeface="Arial" panose="020B0604020202020204" pitchFamily="34" charset="0"/>
              </a:rPr>
              <a:t>PRODUCT DEVELOPMENT</a:t>
            </a:r>
          </a:p>
        </p:txBody>
      </p:sp>
      <p:sp>
        <p:nvSpPr>
          <p:cNvPr id="2" name="Text Box 22"/>
          <p:cNvSpPr txBox="1">
            <a:spLocks noChangeArrowheads="1"/>
          </p:cNvSpPr>
          <p:nvPr/>
        </p:nvSpPr>
        <p:spPr bwMode="auto">
          <a:xfrm>
            <a:off x="749300" y="1754188"/>
            <a:ext cx="168275" cy="4727575"/>
          </a:xfrm>
          <a:prstGeom prst="rect">
            <a:avLst/>
          </a:prstGeom>
          <a:noFill/>
          <a:ln>
            <a:noFill/>
          </a:ln>
          <a:effectLst/>
        </p:spPr>
        <p:txBody>
          <a:bodyPr lIns="0" tIns="0" rIns="0" bIns="0">
            <a:spAutoFit/>
          </a:bodyPr>
          <a:lstStyle/>
          <a:p>
            <a:pPr marL="22225" eaLnBrk="1" hangingPunct="1">
              <a:lnSpc>
                <a:spcPts val="1538"/>
              </a:lnSpc>
              <a:defRPr/>
            </a:pPr>
            <a:r>
              <a:rPr lang="en-US" altLang="zh-CN" sz="1100">
                <a:solidFill>
                  <a:srgbClr val="FFFFFF"/>
                </a:solidFill>
                <a:latin typeface="Gotham" charset="0"/>
                <a:cs typeface="Gotham" charset="0"/>
                <a:sym typeface="Gotham" charset="0"/>
              </a:rPr>
              <a:t>1</a:t>
            </a:r>
          </a:p>
          <a:p>
            <a:pPr eaLnBrk="1" hangingPunct="1">
              <a:lnSpc>
                <a:spcPts val="1538"/>
              </a:lnSpc>
              <a:spcBef>
                <a:spcPts val="3563"/>
              </a:spcBef>
              <a:defRPr/>
            </a:pPr>
            <a:r>
              <a:rPr lang="en-US" altLang="zh-CN" sz="1100">
                <a:solidFill>
                  <a:srgbClr val="FFFFFF"/>
                </a:solidFill>
                <a:latin typeface="Gotham" charset="0"/>
                <a:cs typeface="Gotham" charset="0"/>
                <a:sym typeface="Gotham" charset="0"/>
              </a:rPr>
              <a:t>2</a:t>
            </a:r>
          </a:p>
          <a:p>
            <a:pPr marL="11113" eaLnBrk="1" hangingPunct="1">
              <a:lnSpc>
                <a:spcPts val="1538"/>
              </a:lnSpc>
              <a:spcBef>
                <a:spcPts val="3563"/>
              </a:spcBef>
              <a:defRPr/>
            </a:pPr>
            <a:r>
              <a:rPr lang="en-US" altLang="zh-CN" sz="1100">
                <a:solidFill>
                  <a:srgbClr val="FFFFFF"/>
                </a:solidFill>
                <a:latin typeface="Gotham" charset="0"/>
                <a:cs typeface="Gotham" charset="0"/>
                <a:sym typeface="Gotham" charset="0"/>
              </a:rPr>
              <a:t>3</a:t>
            </a:r>
          </a:p>
          <a:p>
            <a:pPr eaLnBrk="1" hangingPunct="1">
              <a:lnSpc>
                <a:spcPts val="1538"/>
              </a:lnSpc>
              <a:spcBef>
                <a:spcPts val="3563"/>
              </a:spcBef>
              <a:defRPr/>
            </a:pPr>
            <a:r>
              <a:rPr lang="en-US" altLang="zh-CN" sz="1100">
                <a:solidFill>
                  <a:srgbClr val="FFFFFF"/>
                </a:solidFill>
                <a:latin typeface="Gotham" charset="0"/>
                <a:cs typeface="Gotham" charset="0"/>
                <a:sym typeface="Gotham" charset="0"/>
              </a:rPr>
              <a:t>4</a:t>
            </a:r>
          </a:p>
          <a:p>
            <a:pPr eaLnBrk="1" hangingPunct="1">
              <a:lnSpc>
                <a:spcPts val="1538"/>
              </a:lnSpc>
              <a:spcBef>
                <a:spcPts val="3550"/>
              </a:spcBef>
              <a:defRPr/>
            </a:pPr>
            <a:r>
              <a:rPr lang="en-US" altLang="zh-CN" sz="1100">
                <a:solidFill>
                  <a:srgbClr val="FFFFFF"/>
                </a:solidFill>
                <a:latin typeface="Gotham" charset="0"/>
                <a:cs typeface="Gotham" charset="0"/>
                <a:sym typeface="Gotham" charset="0"/>
              </a:rPr>
              <a:t>5</a:t>
            </a:r>
          </a:p>
          <a:p>
            <a:pPr eaLnBrk="1" hangingPunct="1">
              <a:lnSpc>
                <a:spcPts val="1538"/>
              </a:lnSpc>
              <a:spcBef>
                <a:spcPts val="3563"/>
              </a:spcBef>
              <a:defRPr/>
            </a:pPr>
            <a:r>
              <a:rPr lang="en-US" altLang="zh-CN" sz="1100">
                <a:solidFill>
                  <a:srgbClr val="FFFFFF"/>
                </a:solidFill>
                <a:latin typeface="Gotham" charset="0"/>
                <a:cs typeface="Gotham" charset="0"/>
                <a:sym typeface="Gotham" charset="0"/>
              </a:rPr>
              <a:t>6</a:t>
            </a:r>
          </a:p>
          <a:p>
            <a:pPr marL="11113" eaLnBrk="1" hangingPunct="1">
              <a:lnSpc>
                <a:spcPts val="1538"/>
              </a:lnSpc>
              <a:spcBef>
                <a:spcPts val="3563"/>
              </a:spcBef>
              <a:defRPr/>
            </a:pPr>
            <a:r>
              <a:rPr lang="en-US" altLang="zh-CN" sz="1100">
                <a:solidFill>
                  <a:srgbClr val="FFFFFF"/>
                </a:solidFill>
                <a:latin typeface="Gotham" charset="0"/>
                <a:cs typeface="Gotham" charset="0"/>
                <a:sym typeface="Gotham" charset="0"/>
              </a:rPr>
              <a:t>7</a:t>
            </a:r>
          </a:p>
          <a:p>
            <a:pPr marL="11113" eaLnBrk="1" hangingPunct="1">
              <a:lnSpc>
                <a:spcPts val="1538"/>
              </a:lnSpc>
              <a:spcBef>
                <a:spcPts val="3563"/>
              </a:spcBef>
              <a:defRPr/>
            </a:pPr>
            <a:r>
              <a:rPr lang="en-US" altLang="zh-CN" sz="1100">
                <a:solidFill>
                  <a:srgbClr val="FFFFFF"/>
                </a:solidFill>
                <a:latin typeface="Gotham" charset="0"/>
                <a:cs typeface="Gotham" charset="0"/>
                <a:sym typeface="Gotham" charset="0"/>
              </a:rPr>
              <a:t>8</a:t>
            </a:r>
          </a:p>
        </p:txBody>
      </p:sp>
      <p:sp>
        <p:nvSpPr>
          <p:cNvPr id="10264" name="Text Box 23"/>
          <p:cNvSpPr txBox="1">
            <a:spLocks noChangeArrowheads="1"/>
          </p:cNvSpPr>
          <p:nvPr/>
        </p:nvSpPr>
        <p:spPr bwMode="auto">
          <a:xfrm>
            <a:off x="1452563" y="1673225"/>
            <a:ext cx="3956050"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300"/>
              </a:lnSpc>
              <a:spcBef>
                <a:spcPct val="0"/>
              </a:spcBef>
              <a:buFontTx/>
              <a:buNone/>
            </a:pPr>
            <a:r>
              <a:rPr lang="en-US" altLang="zh-CN" sz="1600" b="1">
                <a:solidFill>
                  <a:srgbClr val="2192CC"/>
                </a:solidFill>
                <a:cs typeface="Arial" panose="020B0604020202020204" pitchFamily="34" charset="0"/>
                <a:sym typeface="Arial" panose="020B0604020202020204" pitchFamily="34" charset="0"/>
              </a:rPr>
              <a:t>CRM Software </a:t>
            </a:r>
            <a:r>
              <a:rPr lang="en-US" altLang="zh-CN" sz="1400">
                <a:solidFill>
                  <a:srgbClr val="666666"/>
                </a:solidFill>
                <a:cs typeface="Arial" panose="020B0604020202020204" pitchFamily="34" charset="0"/>
                <a:sym typeface="Arial" panose="020B0604020202020204" pitchFamily="34" charset="0"/>
              </a:rPr>
              <a:t>(Sales &amp; support automation)</a:t>
            </a:r>
          </a:p>
          <a:p>
            <a:pPr eaLnBrk="1" hangingPunct="1">
              <a:lnSpc>
                <a:spcPts val="2288"/>
              </a:lnSpc>
              <a:spcBef>
                <a:spcPts val="2875"/>
              </a:spcBef>
              <a:buFontTx/>
              <a:buNone/>
            </a:pPr>
            <a:r>
              <a:rPr lang="en-US" altLang="zh-CN" sz="1600" b="1">
                <a:solidFill>
                  <a:srgbClr val="2192CC"/>
                </a:solidFill>
                <a:cs typeface="Arial" panose="020B0604020202020204" pitchFamily="34" charset="0"/>
                <a:sym typeface="Arial" panose="020B0604020202020204" pitchFamily="34" charset="0"/>
              </a:rPr>
              <a:t>Data Warehousing &amp; Business Analytics</a:t>
            </a:r>
          </a:p>
          <a:p>
            <a:pPr eaLnBrk="1" hangingPunct="1">
              <a:lnSpc>
                <a:spcPts val="2300"/>
              </a:lnSpc>
              <a:spcBef>
                <a:spcPts val="2825"/>
              </a:spcBef>
              <a:buFontTx/>
              <a:buNone/>
            </a:pPr>
            <a:r>
              <a:rPr lang="en-US" altLang="zh-CN" sz="1600" b="1">
                <a:solidFill>
                  <a:srgbClr val="2192CC"/>
                </a:solidFill>
                <a:cs typeface="Arial" panose="020B0604020202020204" pitchFamily="34" charset="0"/>
                <a:sym typeface="Arial" panose="020B0604020202020204" pitchFamily="34" charset="0"/>
              </a:rPr>
              <a:t>Embedded Systems Software</a:t>
            </a:r>
          </a:p>
          <a:p>
            <a:pPr eaLnBrk="1" hangingPunct="1">
              <a:lnSpc>
                <a:spcPts val="5088"/>
              </a:lnSpc>
              <a:spcBef>
                <a:spcPts val="163"/>
              </a:spcBef>
              <a:buFontTx/>
              <a:buNone/>
            </a:pPr>
            <a:r>
              <a:rPr lang="en-US" altLang="zh-CN" sz="1600" b="1">
                <a:solidFill>
                  <a:srgbClr val="2192CC"/>
                </a:solidFill>
                <a:cs typeface="Arial" panose="020B0604020202020204" pitchFamily="34" charset="0"/>
                <a:sym typeface="Arial" panose="020B0604020202020204" pitchFamily="34" charset="0"/>
              </a:rPr>
              <a:t>Exploration &amp; Production Software Banking </a:t>
            </a:r>
            <a:r>
              <a:rPr lang="en-US" altLang="zh-CN" sz="1400">
                <a:solidFill>
                  <a:srgbClr val="666666"/>
                </a:solidFill>
                <a:cs typeface="Arial" panose="020B0604020202020204" pitchFamily="34" charset="0"/>
                <a:sym typeface="Arial" panose="020B0604020202020204" pitchFamily="34" charset="0"/>
              </a:rPr>
              <a:t>(Core Banking, Banking Apps)</a:t>
            </a:r>
          </a:p>
          <a:p>
            <a:pPr eaLnBrk="1" hangingPunct="1">
              <a:lnSpc>
                <a:spcPts val="2288"/>
              </a:lnSpc>
              <a:spcBef>
                <a:spcPts val="2913"/>
              </a:spcBef>
              <a:buFontTx/>
              <a:buNone/>
            </a:pPr>
            <a:r>
              <a:rPr lang="en-US" altLang="zh-CN" sz="1600" b="1">
                <a:solidFill>
                  <a:srgbClr val="2192CC"/>
                </a:solidFill>
                <a:cs typeface="Arial" panose="020B0604020202020204" pitchFamily="34" charset="0"/>
                <a:sym typeface="Arial" panose="020B0604020202020204" pitchFamily="34" charset="0"/>
              </a:rPr>
              <a:t>IT Consulting &amp; Systems Integration</a:t>
            </a:r>
          </a:p>
          <a:p>
            <a:pPr eaLnBrk="1" hangingPunct="1">
              <a:lnSpc>
                <a:spcPts val="2288"/>
              </a:lnSpc>
              <a:spcBef>
                <a:spcPts val="2788"/>
              </a:spcBef>
              <a:buFontTx/>
              <a:buNone/>
            </a:pPr>
            <a:r>
              <a:rPr lang="en-US" altLang="zh-CN" sz="1600" b="1">
                <a:solidFill>
                  <a:srgbClr val="2192CC"/>
                </a:solidFill>
                <a:cs typeface="Arial" panose="020B0604020202020204" pitchFamily="34" charset="0"/>
                <a:sym typeface="Arial" panose="020B0604020202020204" pitchFamily="34" charset="0"/>
              </a:rPr>
              <a:t>e-Learning &amp; Education Software</a:t>
            </a:r>
          </a:p>
          <a:p>
            <a:pPr eaLnBrk="1" hangingPunct="1">
              <a:lnSpc>
                <a:spcPts val="2288"/>
              </a:lnSpc>
              <a:spcBef>
                <a:spcPts val="2813"/>
              </a:spcBef>
              <a:buFontTx/>
              <a:buNone/>
            </a:pPr>
            <a:r>
              <a:rPr lang="en-US" altLang="zh-CN" sz="1600" b="1">
                <a:solidFill>
                  <a:srgbClr val="2192CC"/>
                </a:solidFill>
                <a:cs typeface="Arial" panose="020B0604020202020204" pitchFamily="34" charset="0"/>
                <a:sym typeface="Arial" panose="020B0604020202020204" pitchFamily="34" charset="0"/>
              </a:rPr>
              <a:t>Telco &amp; Billing Software</a:t>
            </a:r>
          </a:p>
        </p:txBody>
      </p:sp>
      <p:sp>
        <p:nvSpPr>
          <p:cNvPr id="3" name="Text Box 24"/>
          <p:cNvSpPr txBox="1">
            <a:spLocks noChangeArrowheads="1"/>
          </p:cNvSpPr>
          <p:nvPr/>
        </p:nvSpPr>
        <p:spPr bwMode="auto">
          <a:xfrm>
            <a:off x="6503988" y="1754188"/>
            <a:ext cx="234950" cy="4727575"/>
          </a:xfrm>
          <a:prstGeom prst="rect">
            <a:avLst/>
          </a:prstGeom>
          <a:noFill/>
          <a:ln>
            <a:noFill/>
          </a:ln>
          <a:effectLst/>
        </p:spPr>
        <p:txBody>
          <a:bodyPr lIns="0" tIns="0" rIns="0" bIns="0">
            <a:spAutoFit/>
          </a:bodyPr>
          <a:lstStyle/>
          <a:p>
            <a:pPr marL="46038" eaLnBrk="1" hangingPunct="1">
              <a:lnSpc>
                <a:spcPts val="1538"/>
              </a:lnSpc>
              <a:defRPr/>
            </a:pPr>
            <a:r>
              <a:rPr lang="en-US" altLang="zh-CN" sz="1100">
                <a:solidFill>
                  <a:srgbClr val="FFFFFF"/>
                </a:solidFill>
                <a:latin typeface="Gotham" charset="0"/>
                <a:cs typeface="Gotham" charset="0"/>
                <a:sym typeface="Gotham" charset="0"/>
              </a:rPr>
              <a:t>9</a:t>
            </a:r>
          </a:p>
          <a:p>
            <a:pPr eaLnBrk="1" hangingPunct="1">
              <a:lnSpc>
                <a:spcPts val="1538"/>
              </a:lnSpc>
              <a:spcBef>
                <a:spcPts val="3563"/>
              </a:spcBef>
              <a:defRPr/>
            </a:pPr>
            <a:r>
              <a:rPr lang="en-US" altLang="zh-CN" sz="1100">
                <a:solidFill>
                  <a:srgbClr val="FFFFFF"/>
                </a:solidFill>
                <a:latin typeface="Gotham" charset="0"/>
                <a:cs typeface="Gotham" charset="0"/>
                <a:sym typeface="Gotham" charset="0"/>
              </a:rPr>
              <a:t>10</a:t>
            </a:r>
          </a:p>
          <a:p>
            <a:pPr marL="23813" eaLnBrk="1" hangingPunct="1">
              <a:lnSpc>
                <a:spcPts val="1538"/>
              </a:lnSpc>
              <a:spcBef>
                <a:spcPts val="3563"/>
              </a:spcBef>
              <a:defRPr/>
            </a:pPr>
            <a:r>
              <a:rPr lang="en-US" altLang="zh-CN" sz="1100">
                <a:solidFill>
                  <a:srgbClr val="FFFFFF"/>
                </a:solidFill>
                <a:latin typeface="Gotham" charset="0"/>
                <a:cs typeface="Gotham" charset="0"/>
                <a:sym typeface="Gotham" charset="0"/>
              </a:rPr>
              <a:t>11</a:t>
            </a:r>
          </a:p>
          <a:p>
            <a:pPr eaLnBrk="1" hangingPunct="1">
              <a:lnSpc>
                <a:spcPts val="1538"/>
              </a:lnSpc>
              <a:spcBef>
                <a:spcPts val="3563"/>
              </a:spcBef>
              <a:defRPr/>
            </a:pPr>
            <a:r>
              <a:rPr lang="en-US" altLang="zh-CN" sz="1100">
                <a:solidFill>
                  <a:srgbClr val="FFFFFF"/>
                </a:solidFill>
                <a:latin typeface="Gotham" charset="0"/>
                <a:cs typeface="Gotham" charset="0"/>
                <a:sym typeface="Gotham" charset="0"/>
              </a:rPr>
              <a:t>12</a:t>
            </a:r>
          </a:p>
          <a:p>
            <a:pPr eaLnBrk="1" hangingPunct="1">
              <a:lnSpc>
                <a:spcPts val="1538"/>
              </a:lnSpc>
              <a:spcBef>
                <a:spcPts val="3550"/>
              </a:spcBef>
              <a:defRPr/>
            </a:pPr>
            <a:r>
              <a:rPr lang="en-US" altLang="zh-CN" sz="1100">
                <a:solidFill>
                  <a:srgbClr val="FFFFFF"/>
                </a:solidFill>
                <a:latin typeface="Gotham" charset="0"/>
                <a:cs typeface="Gotham" charset="0"/>
                <a:sym typeface="Gotham" charset="0"/>
              </a:rPr>
              <a:t>13</a:t>
            </a:r>
          </a:p>
          <a:p>
            <a:pPr eaLnBrk="1" hangingPunct="1">
              <a:lnSpc>
                <a:spcPts val="1538"/>
              </a:lnSpc>
              <a:spcBef>
                <a:spcPts val="3563"/>
              </a:spcBef>
              <a:defRPr/>
            </a:pPr>
            <a:r>
              <a:rPr lang="en-US" altLang="zh-CN" sz="1100">
                <a:solidFill>
                  <a:srgbClr val="FFFFFF"/>
                </a:solidFill>
                <a:latin typeface="Gotham" charset="0"/>
                <a:cs typeface="Gotham" charset="0"/>
                <a:sym typeface="Gotham" charset="0"/>
              </a:rPr>
              <a:t>14</a:t>
            </a:r>
          </a:p>
          <a:p>
            <a:pPr eaLnBrk="1" hangingPunct="1">
              <a:lnSpc>
                <a:spcPts val="1538"/>
              </a:lnSpc>
              <a:spcBef>
                <a:spcPts val="3563"/>
              </a:spcBef>
              <a:defRPr/>
            </a:pPr>
            <a:r>
              <a:rPr lang="en-US" altLang="zh-CN" sz="1100">
                <a:solidFill>
                  <a:srgbClr val="FFFFFF"/>
                </a:solidFill>
                <a:latin typeface="Gotham" charset="0"/>
                <a:cs typeface="Gotham" charset="0"/>
                <a:sym typeface="Gotham" charset="0"/>
              </a:rPr>
              <a:t>15</a:t>
            </a:r>
          </a:p>
          <a:p>
            <a:pPr eaLnBrk="1" hangingPunct="1">
              <a:lnSpc>
                <a:spcPts val="1538"/>
              </a:lnSpc>
              <a:spcBef>
                <a:spcPts val="3563"/>
              </a:spcBef>
              <a:defRPr/>
            </a:pPr>
            <a:r>
              <a:rPr lang="en-US" altLang="zh-CN" sz="1100">
                <a:solidFill>
                  <a:srgbClr val="FFFFFF"/>
                </a:solidFill>
                <a:latin typeface="Gotham" charset="0"/>
                <a:cs typeface="Gotham" charset="0"/>
                <a:sym typeface="Gotham" charset="0"/>
              </a:rPr>
              <a:t>16</a:t>
            </a:r>
          </a:p>
        </p:txBody>
      </p:sp>
      <p:sp>
        <p:nvSpPr>
          <p:cNvPr id="10266" name="Text Box 25"/>
          <p:cNvSpPr txBox="1">
            <a:spLocks noChangeArrowheads="1"/>
          </p:cNvSpPr>
          <p:nvPr/>
        </p:nvSpPr>
        <p:spPr bwMode="auto">
          <a:xfrm>
            <a:off x="7185025" y="1674813"/>
            <a:ext cx="4621213" cy="486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lnSpc>
                <a:spcPts val="2288"/>
              </a:lnSpc>
              <a:spcBef>
                <a:spcPct val="0"/>
              </a:spcBef>
              <a:buFontTx/>
              <a:buNone/>
            </a:pPr>
            <a:r>
              <a:rPr lang="en-US" altLang="zh-CN" sz="1600" b="1">
                <a:solidFill>
                  <a:srgbClr val="2192CC"/>
                </a:solidFill>
                <a:cs typeface="Arial" panose="020B0604020202020204" pitchFamily="34" charset="0"/>
                <a:sym typeface="Arial" panose="020B0604020202020204" pitchFamily="34" charset="0"/>
              </a:rPr>
              <a:t>Exploration &amp; Production Software</a:t>
            </a:r>
          </a:p>
          <a:p>
            <a:pPr eaLnBrk="1" hangingPunct="1">
              <a:lnSpc>
                <a:spcPts val="2288"/>
              </a:lnSpc>
              <a:spcBef>
                <a:spcPts val="2875"/>
              </a:spcBef>
              <a:buFontTx/>
              <a:buNone/>
            </a:pPr>
            <a:r>
              <a:rPr lang="en-US" altLang="zh-CN" sz="1600" b="1">
                <a:solidFill>
                  <a:srgbClr val="2192CC"/>
                </a:solidFill>
                <a:cs typeface="Arial" panose="020B0604020202020204" pitchFamily="34" charset="0"/>
                <a:sym typeface="Arial" panose="020B0604020202020204" pitchFamily="34" charset="0"/>
              </a:rPr>
              <a:t>Open-Source Customization</a:t>
            </a:r>
          </a:p>
          <a:p>
            <a:pPr eaLnBrk="1" hangingPunct="1">
              <a:lnSpc>
                <a:spcPts val="2300"/>
              </a:lnSpc>
              <a:spcBef>
                <a:spcPts val="2825"/>
              </a:spcBef>
              <a:buFontTx/>
              <a:buNone/>
            </a:pPr>
            <a:r>
              <a:rPr lang="en-US" altLang="zh-CN" sz="1600" b="1">
                <a:solidFill>
                  <a:srgbClr val="2192CC"/>
                </a:solidFill>
                <a:cs typeface="Arial" panose="020B0604020202020204" pitchFamily="34" charset="0"/>
                <a:sym typeface="Arial" panose="020B0604020202020204" pitchFamily="34" charset="0"/>
              </a:rPr>
              <a:t>Product Design, Development &amp; Testing</a:t>
            </a:r>
          </a:p>
          <a:p>
            <a:pPr eaLnBrk="1" hangingPunct="1">
              <a:lnSpc>
                <a:spcPts val="2288"/>
              </a:lnSpc>
              <a:spcBef>
                <a:spcPts val="2963"/>
              </a:spcBef>
              <a:buFontTx/>
              <a:buNone/>
            </a:pPr>
            <a:r>
              <a:rPr lang="en-US" altLang="zh-CN" sz="1600" b="1">
                <a:solidFill>
                  <a:srgbClr val="2192CC"/>
                </a:solidFill>
                <a:cs typeface="Arial" panose="020B0604020202020204" pitchFamily="34" charset="0"/>
                <a:sym typeface="Arial" panose="020B0604020202020204" pitchFamily="34" charset="0"/>
              </a:rPr>
              <a:t>ERP </a:t>
            </a:r>
            <a:r>
              <a:rPr lang="en-US" altLang="zh-CN" sz="1400">
                <a:solidFill>
                  <a:srgbClr val="666666"/>
                </a:solidFill>
                <a:cs typeface="Arial" panose="020B0604020202020204" pitchFamily="34" charset="0"/>
                <a:sym typeface="Arial" panose="020B0604020202020204" pitchFamily="34" charset="0"/>
              </a:rPr>
              <a:t>(General, Specialized – Verticals) </a:t>
            </a:r>
          </a:p>
          <a:p>
            <a:pPr eaLnBrk="1" hangingPunct="1">
              <a:lnSpc>
                <a:spcPts val="5138"/>
              </a:lnSpc>
              <a:spcBef>
                <a:spcPct val="0"/>
              </a:spcBef>
              <a:buFontTx/>
              <a:buNone/>
            </a:pPr>
            <a:r>
              <a:rPr lang="en-US" altLang="zh-CN" sz="1600" b="1">
                <a:solidFill>
                  <a:srgbClr val="2192CC"/>
                </a:solidFill>
                <a:cs typeface="Arial" panose="020B0604020202020204" pitchFamily="34" charset="0"/>
                <a:sym typeface="Arial" panose="020B0604020202020204" pitchFamily="34" charset="0"/>
              </a:rPr>
              <a:t>Information Security, IT Governance &amp; Strategy Virtualization &amp; Cloud Computing</a:t>
            </a:r>
          </a:p>
          <a:p>
            <a:pPr eaLnBrk="1" hangingPunct="1">
              <a:lnSpc>
                <a:spcPts val="2288"/>
              </a:lnSpc>
              <a:spcBef>
                <a:spcPts val="2788"/>
              </a:spcBef>
              <a:buFontTx/>
              <a:buNone/>
            </a:pPr>
            <a:r>
              <a:rPr lang="en-US" altLang="zh-CN" sz="1600" b="1">
                <a:solidFill>
                  <a:srgbClr val="2192CC"/>
                </a:solidFill>
                <a:cs typeface="Arial" panose="020B0604020202020204" pitchFamily="34" charset="0"/>
                <a:sym typeface="Arial" panose="020B0604020202020204" pitchFamily="34" charset="0"/>
              </a:rPr>
              <a:t>Mobile Apps Design &amp; Development</a:t>
            </a:r>
          </a:p>
          <a:p>
            <a:pPr eaLnBrk="1" hangingPunct="1">
              <a:lnSpc>
                <a:spcPts val="2288"/>
              </a:lnSpc>
              <a:spcBef>
                <a:spcPts val="2813"/>
              </a:spcBef>
              <a:buFontTx/>
              <a:buNone/>
            </a:pPr>
            <a:r>
              <a:rPr lang="en-US" altLang="zh-CN" sz="1600" b="1">
                <a:solidFill>
                  <a:srgbClr val="2192CC"/>
                </a:solidFill>
                <a:cs typeface="Arial" panose="020B0604020202020204" pitchFamily="34" charset="0"/>
                <a:sym typeface="Arial" panose="020B0604020202020204" pitchFamily="34" charset="0"/>
              </a:rPr>
              <a:t>Health related Software</a:t>
            </a:r>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1970</Words>
  <Application>Microsoft Macintosh PowerPoint</Application>
  <PresentationFormat>Custom</PresentationFormat>
  <Paragraphs>371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Gotham</vt:lpstr>
      <vt:lpstr>Gotham Book</vt:lpstr>
      <vt:lpstr>Gotham Medium</vt:lpstr>
      <vt:lpstr>Myriad Pro</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ws</dc:creator>
  <cp:lastModifiedBy>Muhammad Sulman Hassan</cp:lastModifiedBy>
  <cp:revision>20</cp:revision>
  <dcterms:created xsi:type="dcterms:W3CDTF">2018-05-28T06:30:41Z</dcterms:created>
  <dcterms:modified xsi:type="dcterms:W3CDTF">2021-01-29T13:12:47Z</dcterms:modified>
</cp:coreProperties>
</file>